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6" r:id="rId1"/>
  </p:sldMasterIdLst>
  <p:notesMasterIdLst>
    <p:notesMasterId r:id="rId26"/>
  </p:notesMasterIdLst>
  <p:sldIdLst>
    <p:sldId id="256" r:id="rId2"/>
    <p:sldId id="281" r:id="rId3"/>
    <p:sldId id="282" r:id="rId4"/>
    <p:sldId id="283" r:id="rId5"/>
    <p:sldId id="292" r:id="rId6"/>
    <p:sldId id="284" r:id="rId7"/>
    <p:sldId id="258" r:id="rId8"/>
    <p:sldId id="271" r:id="rId9"/>
    <p:sldId id="259" r:id="rId10"/>
    <p:sldId id="261" r:id="rId11"/>
    <p:sldId id="264" r:id="rId12"/>
    <p:sldId id="265" r:id="rId13"/>
    <p:sldId id="266" r:id="rId14"/>
    <p:sldId id="269" r:id="rId15"/>
    <p:sldId id="272" r:id="rId16"/>
    <p:sldId id="273" r:id="rId17"/>
    <p:sldId id="275" r:id="rId18"/>
    <p:sldId id="278" r:id="rId19"/>
    <p:sldId id="280" r:id="rId20"/>
    <p:sldId id="285" r:id="rId21"/>
    <p:sldId id="287" r:id="rId22"/>
    <p:sldId id="290" r:id="rId23"/>
    <p:sldId id="288" r:id="rId24"/>
    <p:sldId id="277" r:id="rId2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82" autoAdjust="0"/>
    <p:restoredTop sz="94660"/>
  </p:normalViewPr>
  <p:slideViewPr>
    <p:cSldViewPr>
      <p:cViewPr varScale="1">
        <p:scale>
          <a:sx n="110" d="100"/>
          <a:sy n="110" d="100"/>
        </p:scale>
        <p:origin x="1632"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E148069-68DD-40EF-A0CB-F6FE92602A0D}" type="datetimeFigureOut">
              <a:rPr lang="ru-RU" smtClean="0"/>
              <a:pPr/>
              <a:t>19.05.2018</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197530F-AE9A-40DE-8531-6C5AA15EF4E2}" type="slidenum">
              <a:rPr lang="ru-RU" smtClean="0"/>
              <a:pPr/>
              <a:t>‹#›</a:t>
            </a:fld>
            <a:endParaRPr lang="ru-RU"/>
          </a:p>
        </p:txBody>
      </p:sp>
    </p:spTree>
    <p:extLst>
      <p:ext uri="{BB962C8B-B14F-4D97-AF65-F5344CB8AC3E}">
        <p14:creationId xmlns:p14="http://schemas.microsoft.com/office/powerpoint/2010/main" val="39769921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1197530F-AE9A-40DE-8531-6C5AA15EF4E2}" type="slidenum">
              <a:rPr lang="ru-RU" smtClean="0"/>
              <a:pPr/>
              <a:t>11</a:t>
            </a:fld>
            <a:endParaRPr lang="ru-RU"/>
          </a:p>
        </p:txBody>
      </p:sp>
    </p:spTree>
    <p:extLst>
      <p:ext uri="{BB962C8B-B14F-4D97-AF65-F5344CB8AC3E}">
        <p14:creationId xmlns:p14="http://schemas.microsoft.com/office/powerpoint/2010/main" val="17733774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ru-RU" smtClean="0"/>
              <a:t>Образец заголовка</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872B6E3F-E587-469C-AB4E-98F0D9E95B5A}" type="datetimeFigureOut">
              <a:rPr lang="ru-RU" smtClean="0"/>
              <a:pPr/>
              <a:t>19.05.2018</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010F2532-1D20-4028-8FA1-5C6B42C0DDA2}" type="slidenum">
              <a:rPr lang="ru-RU" smtClean="0"/>
              <a:pPr/>
              <a:t>‹#›</a:t>
            </a:fld>
            <a:endParaRPr lang="ru-RU"/>
          </a:p>
        </p:txBody>
      </p:sp>
    </p:spTree>
    <p:extLst>
      <p:ext uri="{BB962C8B-B14F-4D97-AF65-F5344CB8AC3E}">
        <p14:creationId xmlns:p14="http://schemas.microsoft.com/office/powerpoint/2010/main" val="9603877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872B6E3F-E587-469C-AB4E-98F0D9E95B5A}" type="datetimeFigureOut">
              <a:rPr lang="ru-RU" smtClean="0"/>
              <a:pPr/>
              <a:t>19.05.2018</a:t>
            </a:fld>
            <a:endParaRPr lang="ru-RU"/>
          </a:p>
        </p:txBody>
      </p:sp>
      <p:sp>
        <p:nvSpPr>
          <p:cNvPr id="5" name="Footer Placeholder 4"/>
          <p:cNvSpPr>
            <a:spLocks noGrp="1"/>
          </p:cNvSpPr>
          <p:nvPr>
            <p:ph type="ftr" sz="quarter" idx="11"/>
          </p:nvPr>
        </p:nvSpPr>
        <p:spPr/>
        <p:txBody>
          <a:bodyPr/>
          <a:lstStyle/>
          <a:p>
            <a:endParaRPr lang="ru-RU"/>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010F2532-1D20-4028-8FA1-5C6B42C0DDA2}" type="slidenum">
              <a:rPr lang="ru-RU" smtClean="0"/>
              <a:pPr/>
              <a:t>‹#›</a:t>
            </a:fld>
            <a:endParaRPr lang="ru-RU"/>
          </a:p>
        </p:txBody>
      </p:sp>
    </p:spTree>
    <p:extLst>
      <p:ext uri="{BB962C8B-B14F-4D97-AF65-F5344CB8AC3E}">
        <p14:creationId xmlns:p14="http://schemas.microsoft.com/office/powerpoint/2010/main" val="24749198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ru-RU" smtClean="0"/>
              <a:t>Образец заголовка</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872B6E3F-E587-469C-AB4E-98F0D9E95B5A}" type="datetimeFigureOut">
              <a:rPr lang="ru-RU" smtClean="0"/>
              <a:pPr/>
              <a:t>19.05.2018</a:t>
            </a:fld>
            <a:endParaRPr lang="ru-RU"/>
          </a:p>
        </p:txBody>
      </p:sp>
      <p:sp>
        <p:nvSpPr>
          <p:cNvPr id="5" name="Footer Placeholder 4"/>
          <p:cNvSpPr>
            <a:spLocks noGrp="1"/>
          </p:cNvSpPr>
          <p:nvPr>
            <p:ph type="ftr" sz="quarter" idx="11"/>
          </p:nvPr>
        </p:nvSpPr>
        <p:spPr/>
        <p:txBody>
          <a:bodyPr/>
          <a:lstStyle/>
          <a:p>
            <a:endParaRPr lang="ru-RU"/>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010F2532-1D20-4028-8FA1-5C6B42C0DDA2}" type="slidenum">
              <a:rPr lang="ru-RU" smtClean="0"/>
              <a:pPr/>
              <a:t>‹#›</a:t>
            </a:fld>
            <a:endParaRPr lang="ru-RU"/>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7335369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ru-RU" smtClean="0"/>
              <a:t>Образец заголовка</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872B6E3F-E587-469C-AB4E-98F0D9E95B5A}" type="datetimeFigureOut">
              <a:rPr lang="ru-RU" smtClean="0"/>
              <a:pPr/>
              <a:t>19.05.2018</a:t>
            </a:fld>
            <a:endParaRPr lang="ru-RU"/>
          </a:p>
        </p:txBody>
      </p:sp>
      <p:sp>
        <p:nvSpPr>
          <p:cNvPr id="6" name="Footer Placeholder 5"/>
          <p:cNvSpPr>
            <a:spLocks noGrp="1"/>
          </p:cNvSpPr>
          <p:nvPr>
            <p:ph type="ftr" sz="quarter" idx="11"/>
          </p:nvPr>
        </p:nvSpPr>
        <p:spPr/>
        <p:txBody>
          <a:bodyPr/>
          <a:lstStyle/>
          <a:p>
            <a:endParaRPr lang="ru-RU"/>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010F2532-1D20-4028-8FA1-5C6B42C0DDA2}" type="slidenum">
              <a:rPr lang="ru-RU" smtClean="0"/>
              <a:pPr/>
              <a:t>‹#›</a:t>
            </a:fld>
            <a:endParaRPr lang="ru-RU"/>
          </a:p>
        </p:txBody>
      </p:sp>
    </p:spTree>
    <p:extLst>
      <p:ext uri="{BB962C8B-B14F-4D97-AF65-F5344CB8AC3E}">
        <p14:creationId xmlns:p14="http://schemas.microsoft.com/office/powerpoint/2010/main" val="26615413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872B6E3F-E587-469C-AB4E-98F0D9E95B5A}" type="datetimeFigureOut">
              <a:rPr lang="ru-RU" smtClean="0"/>
              <a:pPr/>
              <a:t>19.05.2018</a:t>
            </a:fld>
            <a:endParaRPr lang="ru-RU"/>
          </a:p>
        </p:txBody>
      </p:sp>
      <p:sp>
        <p:nvSpPr>
          <p:cNvPr id="6" name="Footer Placeholder 5"/>
          <p:cNvSpPr>
            <a:spLocks noGrp="1"/>
          </p:cNvSpPr>
          <p:nvPr>
            <p:ph type="ftr" sz="quarter" idx="11"/>
          </p:nvPr>
        </p:nvSpPr>
        <p:spPr/>
        <p:txBody>
          <a:bodyPr/>
          <a:lstStyle/>
          <a:p>
            <a:endParaRPr lang="ru-RU"/>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010F2532-1D20-4028-8FA1-5C6B42C0DDA2}" type="slidenum">
              <a:rPr lang="ru-RU" smtClean="0"/>
              <a:pPr/>
              <a:t>‹#›</a:t>
            </a:fld>
            <a:endParaRPr lang="ru-RU"/>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816764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872B6E3F-E587-469C-AB4E-98F0D9E95B5A}" type="datetimeFigureOut">
              <a:rPr lang="ru-RU" smtClean="0"/>
              <a:pPr/>
              <a:t>19.05.2018</a:t>
            </a:fld>
            <a:endParaRPr lang="ru-RU"/>
          </a:p>
        </p:txBody>
      </p:sp>
      <p:sp>
        <p:nvSpPr>
          <p:cNvPr id="6" name="Footer Placeholder 5"/>
          <p:cNvSpPr>
            <a:spLocks noGrp="1"/>
          </p:cNvSpPr>
          <p:nvPr>
            <p:ph type="ftr" sz="quarter" idx="11"/>
          </p:nvPr>
        </p:nvSpPr>
        <p:spPr/>
        <p:txBody>
          <a:bodyPr/>
          <a:lstStyle/>
          <a:p>
            <a:endParaRPr lang="ru-RU"/>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010F2532-1D20-4028-8FA1-5C6B42C0DDA2}" type="slidenum">
              <a:rPr lang="ru-RU" smtClean="0"/>
              <a:pPr/>
              <a:t>‹#›</a:t>
            </a:fld>
            <a:endParaRPr lang="ru-RU"/>
          </a:p>
        </p:txBody>
      </p:sp>
    </p:spTree>
    <p:extLst>
      <p:ext uri="{BB962C8B-B14F-4D97-AF65-F5344CB8AC3E}">
        <p14:creationId xmlns:p14="http://schemas.microsoft.com/office/powerpoint/2010/main" val="14130586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872B6E3F-E587-469C-AB4E-98F0D9E95B5A}" type="datetimeFigureOut">
              <a:rPr lang="ru-RU" smtClean="0"/>
              <a:pPr/>
              <a:t>19.05.2018</a:t>
            </a:fld>
            <a:endParaRPr lang="ru-RU"/>
          </a:p>
        </p:txBody>
      </p:sp>
      <p:sp>
        <p:nvSpPr>
          <p:cNvPr id="5" name="Footer Placeholder 4"/>
          <p:cNvSpPr>
            <a:spLocks noGrp="1"/>
          </p:cNvSpPr>
          <p:nvPr>
            <p:ph type="ftr" sz="quarter" idx="11"/>
          </p:nvPr>
        </p:nvSpPr>
        <p:spPr/>
        <p:txBody>
          <a:bodyPr/>
          <a:lstStyle/>
          <a:p>
            <a:endParaRPr lang="ru-RU"/>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10F2532-1D20-4028-8FA1-5C6B42C0DDA2}" type="slidenum">
              <a:rPr lang="ru-RU" smtClean="0"/>
              <a:pPr/>
              <a:t>‹#›</a:t>
            </a:fld>
            <a:endParaRPr lang="ru-RU"/>
          </a:p>
        </p:txBody>
      </p:sp>
    </p:spTree>
    <p:extLst>
      <p:ext uri="{BB962C8B-B14F-4D97-AF65-F5344CB8AC3E}">
        <p14:creationId xmlns:p14="http://schemas.microsoft.com/office/powerpoint/2010/main" val="7300622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872B6E3F-E587-469C-AB4E-98F0D9E95B5A}" type="datetimeFigureOut">
              <a:rPr lang="ru-RU" smtClean="0"/>
              <a:pPr/>
              <a:t>19.05.2018</a:t>
            </a:fld>
            <a:endParaRPr lang="ru-RU"/>
          </a:p>
        </p:txBody>
      </p:sp>
      <p:sp>
        <p:nvSpPr>
          <p:cNvPr id="5" name="Footer Placeholder 4"/>
          <p:cNvSpPr>
            <a:spLocks noGrp="1"/>
          </p:cNvSpPr>
          <p:nvPr>
            <p:ph type="ftr" sz="quarter" idx="11"/>
          </p:nvPr>
        </p:nvSpPr>
        <p:spPr/>
        <p:txBody>
          <a:bodyPr/>
          <a:lstStyle/>
          <a:p>
            <a:endParaRPr lang="ru-RU"/>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10F2532-1D20-4028-8FA1-5C6B42C0DDA2}" type="slidenum">
              <a:rPr lang="ru-RU" smtClean="0"/>
              <a:pPr/>
              <a:t>‹#›</a:t>
            </a:fld>
            <a:endParaRPr lang="ru-RU"/>
          </a:p>
        </p:txBody>
      </p:sp>
    </p:spTree>
    <p:extLst>
      <p:ext uri="{BB962C8B-B14F-4D97-AF65-F5344CB8AC3E}">
        <p14:creationId xmlns:p14="http://schemas.microsoft.com/office/powerpoint/2010/main" val="32850758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ru-RU" smtClean="0"/>
              <a:t>Образец заголовка</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872B6E3F-E587-469C-AB4E-98F0D9E95B5A}" type="datetimeFigureOut">
              <a:rPr lang="ru-RU" smtClean="0"/>
              <a:pPr/>
              <a:t>19.05.2018</a:t>
            </a:fld>
            <a:endParaRPr lang="ru-RU"/>
          </a:p>
        </p:txBody>
      </p:sp>
      <p:sp>
        <p:nvSpPr>
          <p:cNvPr id="5" name="Footer Placeholder 4"/>
          <p:cNvSpPr>
            <a:spLocks noGrp="1"/>
          </p:cNvSpPr>
          <p:nvPr>
            <p:ph type="ftr" sz="quarter" idx="11"/>
          </p:nvPr>
        </p:nvSpPr>
        <p:spPr/>
        <p:txBody>
          <a:bodyPr/>
          <a:lstStyle/>
          <a:p>
            <a:endParaRPr lang="ru-RU"/>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10F2532-1D20-4028-8FA1-5C6B42C0DDA2}" type="slidenum">
              <a:rPr lang="ru-RU" smtClean="0"/>
              <a:pPr/>
              <a:t>‹#›</a:t>
            </a:fld>
            <a:endParaRPr lang="ru-RU"/>
          </a:p>
        </p:txBody>
      </p:sp>
    </p:spTree>
    <p:extLst>
      <p:ext uri="{BB962C8B-B14F-4D97-AF65-F5344CB8AC3E}">
        <p14:creationId xmlns:p14="http://schemas.microsoft.com/office/powerpoint/2010/main" val="3449194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872B6E3F-E587-469C-AB4E-98F0D9E95B5A}" type="datetimeFigureOut">
              <a:rPr lang="ru-RU" smtClean="0"/>
              <a:pPr/>
              <a:t>19.05.2018</a:t>
            </a:fld>
            <a:endParaRPr lang="ru-RU"/>
          </a:p>
        </p:txBody>
      </p:sp>
      <p:sp>
        <p:nvSpPr>
          <p:cNvPr id="5" name="Footer Placeholder 4"/>
          <p:cNvSpPr>
            <a:spLocks noGrp="1"/>
          </p:cNvSpPr>
          <p:nvPr>
            <p:ph type="ftr" sz="quarter" idx="11"/>
          </p:nvPr>
        </p:nvSpPr>
        <p:spPr/>
        <p:txBody>
          <a:bodyPr/>
          <a:lstStyle/>
          <a:p>
            <a:endParaRPr lang="ru-RU"/>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010F2532-1D20-4028-8FA1-5C6B42C0DDA2}" type="slidenum">
              <a:rPr lang="ru-RU" smtClean="0"/>
              <a:pPr/>
              <a:t>‹#›</a:t>
            </a:fld>
            <a:endParaRPr lang="ru-RU"/>
          </a:p>
        </p:txBody>
      </p:sp>
    </p:spTree>
    <p:extLst>
      <p:ext uri="{BB962C8B-B14F-4D97-AF65-F5344CB8AC3E}">
        <p14:creationId xmlns:p14="http://schemas.microsoft.com/office/powerpoint/2010/main" val="18113957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872B6E3F-E587-469C-AB4E-98F0D9E95B5A}" type="datetimeFigureOut">
              <a:rPr lang="ru-RU" smtClean="0"/>
              <a:pPr/>
              <a:t>19.05.2018</a:t>
            </a:fld>
            <a:endParaRPr lang="ru-RU"/>
          </a:p>
        </p:txBody>
      </p:sp>
      <p:sp>
        <p:nvSpPr>
          <p:cNvPr id="6" name="Footer Placeholder 5"/>
          <p:cNvSpPr>
            <a:spLocks noGrp="1"/>
          </p:cNvSpPr>
          <p:nvPr>
            <p:ph type="ftr" sz="quarter" idx="11"/>
          </p:nvPr>
        </p:nvSpPr>
        <p:spPr/>
        <p:txBody>
          <a:bodyPr/>
          <a:lstStyle/>
          <a:p>
            <a:endParaRPr lang="ru-RU"/>
          </a:p>
        </p:txBody>
      </p:sp>
      <p:sp>
        <p:nvSpPr>
          <p:cNvPr id="12"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3" name="Slide Number Placeholder 5"/>
          <p:cNvSpPr>
            <a:spLocks noGrp="1"/>
          </p:cNvSpPr>
          <p:nvPr>
            <p:ph type="sldNum" sz="quarter" idx="12"/>
          </p:nvPr>
        </p:nvSpPr>
        <p:spPr>
          <a:xfrm>
            <a:off x="511228" y="787783"/>
            <a:ext cx="584978" cy="365125"/>
          </a:xfrm>
        </p:spPr>
        <p:txBody>
          <a:bodyPr/>
          <a:lstStyle/>
          <a:p>
            <a:fld id="{010F2532-1D20-4028-8FA1-5C6B42C0DDA2}" type="slidenum">
              <a:rPr lang="ru-RU" smtClean="0"/>
              <a:pPr/>
              <a:t>‹#›</a:t>
            </a:fld>
            <a:endParaRPr lang="ru-RU"/>
          </a:p>
        </p:txBody>
      </p:sp>
    </p:spTree>
    <p:extLst>
      <p:ext uri="{BB962C8B-B14F-4D97-AF65-F5344CB8AC3E}">
        <p14:creationId xmlns:p14="http://schemas.microsoft.com/office/powerpoint/2010/main" val="2234356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872B6E3F-E587-469C-AB4E-98F0D9E95B5A}" type="datetimeFigureOut">
              <a:rPr lang="ru-RU" smtClean="0"/>
              <a:pPr/>
              <a:t>19.05.2018</a:t>
            </a:fld>
            <a:endParaRPr lang="ru-RU"/>
          </a:p>
        </p:txBody>
      </p:sp>
      <p:sp>
        <p:nvSpPr>
          <p:cNvPr id="8" name="Footer Placeholder 7"/>
          <p:cNvSpPr>
            <a:spLocks noGrp="1"/>
          </p:cNvSpPr>
          <p:nvPr>
            <p:ph type="ftr" sz="quarter" idx="11"/>
          </p:nvPr>
        </p:nvSpPr>
        <p:spPr/>
        <p:txBody>
          <a:bodyPr/>
          <a:lstStyle/>
          <a:p>
            <a:endParaRPr lang="ru-RU"/>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010F2532-1D20-4028-8FA1-5C6B42C0DDA2}" type="slidenum">
              <a:rPr lang="ru-RU" smtClean="0"/>
              <a:pPr/>
              <a:t>‹#›</a:t>
            </a:fld>
            <a:endParaRPr lang="ru-RU"/>
          </a:p>
        </p:txBody>
      </p:sp>
    </p:spTree>
    <p:extLst>
      <p:ext uri="{BB962C8B-B14F-4D97-AF65-F5344CB8AC3E}">
        <p14:creationId xmlns:p14="http://schemas.microsoft.com/office/powerpoint/2010/main" val="15008715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872B6E3F-E587-469C-AB4E-98F0D9E95B5A}" type="datetimeFigureOut">
              <a:rPr lang="ru-RU" smtClean="0"/>
              <a:pPr/>
              <a:t>19.05.2018</a:t>
            </a:fld>
            <a:endParaRPr lang="ru-RU"/>
          </a:p>
        </p:txBody>
      </p:sp>
      <p:sp>
        <p:nvSpPr>
          <p:cNvPr id="4" name="Footer Placeholder 3"/>
          <p:cNvSpPr>
            <a:spLocks noGrp="1"/>
          </p:cNvSpPr>
          <p:nvPr>
            <p:ph type="ftr" sz="quarter" idx="11"/>
          </p:nvPr>
        </p:nvSpPr>
        <p:spPr/>
        <p:txBody>
          <a:bodyPr/>
          <a:lstStyle/>
          <a:p>
            <a:endParaRPr lang="ru-RU"/>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010F2532-1D20-4028-8FA1-5C6B42C0DDA2}" type="slidenum">
              <a:rPr lang="ru-RU" smtClean="0"/>
              <a:pPr/>
              <a:t>‹#›</a:t>
            </a:fld>
            <a:endParaRPr lang="ru-RU"/>
          </a:p>
        </p:txBody>
      </p:sp>
    </p:spTree>
    <p:extLst>
      <p:ext uri="{BB962C8B-B14F-4D97-AF65-F5344CB8AC3E}">
        <p14:creationId xmlns:p14="http://schemas.microsoft.com/office/powerpoint/2010/main" val="3075075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2B6E3F-E587-469C-AB4E-98F0D9E95B5A}" type="datetimeFigureOut">
              <a:rPr lang="ru-RU" smtClean="0"/>
              <a:pPr/>
              <a:t>19.05.2018</a:t>
            </a:fld>
            <a:endParaRPr lang="ru-RU"/>
          </a:p>
        </p:txBody>
      </p:sp>
      <p:sp>
        <p:nvSpPr>
          <p:cNvPr id="3" name="Footer Placeholder 2"/>
          <p:cNvSpPr>
            <a:spLocks noGrp="1"/>
          </p:cNvSpPr>
          <p:nvPr>
            <p:ph type="ftr" sz="quarter" idx="11"/>
          </p:nvPr>
        </p:nvSpPr>
        <p:spPr/>
        <p:txBody>
          <a:bodyPr/>
          <a:lstStyle/>
          <a:p>
            <a:endParaRPr lang="ru-RU"/>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010F2532-1D20-4028-8FA1-5C6B42C0DDA2}" type="slidenum">
              <a:rPr lang="ru-RU" smtClean="0"/>
              <a:pPr/>
              <a:t>‹#›</a:t>
            </a:fld>
            <a:endParaRPr lang="ru-RU"/>
          </a:p>
        </p:txBody>
      </p:sp>
    </p:spTree>
    <p:extLst>
      <p:ext uri="{BB962C8B-B14F-4D97-AF65-F5344CB8AC3E}">
        <p14:creationId xmlns:p14="http://schemas.microsoft.com/office/powerpoint/2010/main" val="1787969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ru-RU" smtClean="0"/>
              <a:t>Образец заголовка</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872B6E3F-E587-469C-AB4E-98F0D9E95B5A}" type="datetimeFigureOut">
              <a:rPr lang="ru-RU" smtClean="0"/>
              <a:pPr/>
              <a:t>19.05.2018</a:t>
            </a:fld>
            <a:endParaRPr lang="ru-RU"/>
          </a:p>
        </p:txBody>
      </p:sp>
      <p:sp>
        <p:nvSpPr>
          <p:cNvPr id="6" name="Footer Placeholder 5"/>
          <p:cNvSpPr>
            <a:spLocks noGrp="1"/>
          </p:cNvSpPr>
          <p:nvPr>
            <p:ph type="ftr" sz="quarter" idx="11"/>
          </p:nvPr>
        </p:nvSpPr>
        <p:spPr/>
        <p:txBody>
          <a:bodyPr/>
          <a:lstStyle/>
          <a:p>
            <a:endParaRPr lang="ru-RU"/>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010F2532-1D20-4028-8FA1-5C6B42C0DDA2}" type="slidenum">
              <a:rPr lang="ru-RU" smtClean="0"/>
              <a:pPr/>
              <a:t>‹#›</a:t>
            </a:fld>
            <a:endParaRPr lang="ru-RU"/>
          </a:p>
        </p:txBody>
      </p:sp>
    </p:spTree>
    <p:extLst>
      <p:ext uri="{BB962C8B-B14F-4D97-AF65-F5344CB8AC3E}">
        <p14:creationId xmlns:p14="http://schemas.microsoft.com/office/powerpoint/2010/main" val="1845555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872B6E3F-E587-469C-AB4E-98F0D9E95B5A}" type="datetimeFigureOut">
              <a:rPr lang="ru-RU" smtClean="0"/>
              <a:pPr/>
              <a:t>19.05.2018</a:t>
            </a:fld>
            <a:endParaRPr lang="ru-RU"/>
          </a:p>
        </p:txBody>
      </p:sp>
      <p:sp>
        <p:nvSpPr>
          <p:cNvPr id="6" name="Footer Placeholder 5"/>
          <p:cNvSpPr>
            <a:spLocks noGrp="1"/>
          </p:cNvSpPr>
          <p:nvPr>
            <p:ph type="ftr" sz="quarter" idx="11"/>
          </p:nvPr>
        </p:nvSpPr>
        <p:spPr/>
        <p:txBody>
          <a:bodyPr/>
          <a:lstStyle/>
          <a:p>
            <a:endParaRPr lang="ru-RU"/>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010F2532-1D20-4028-8FA1-5C6B42C0DDA2}" type="slidenum">
              <a:rPr lang="ru-RU" smtClean="0"/>
              <a:pPr/>
              <a:t>‹#›</a:t>
            </a:fld>
            <a:endParaRPr lang="ru-RU"/>
          </a:p>
        </p:txBody>
      </p:sp>
    </p:spTree>
    <p:extLst>
      <p:ext uri="{BB962C8B-B14F-4D97-AF65-F5344CB8AC3E}">
        <p14:creationId xmlns:p14="http://schemas.microsoft.com/office/powerpoint/2010/main" val="3222169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04"/>
            <a:ext cx="1952272" cy="6853049"/>
            <a:chOff x="6627813" y="195650"/>
            <a:chExt cx="1952625" cy="5678101"/>
          </a:xfrm>
        </p:grpSpPr>
        <p:sp>
          <p:nvSpPr>
            <p:cNvPr id="50" name="Freeform 27"/>
            <p:cNvSpPr/>
            <p:nvPr/>
          </p:nvSpPr>
          <p:spPr bwMode="auto">
            <a:xfrm>
              <a:off x="6627813" y="19565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872B6E3F-E587-469C-AB4E-98F0D9E95B5A}" type="datetimeFigureOut">
              <a:rPr lang="ru-RU" smtClean="0"/>
              <a:pPr/>
              <a:t>19.05.2018</a:t>
            </a:fld>
            <a:endParaRPr lang="ru-RU"/>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010F2532-1D20-4028-8FA1-5C6B42C0DDA2}" type="slidenum">
              <a:rPr lang="ru-RU" smtClean="0"/>
              <a:pPr/>
              <a:t>‹#›</a:t>
            </a:fld>
            <a:endParaRPr lang="ru-RU"/>
          </a:p>
        </p:txBody>
      </p:sp>
    </p:spTree>
    <p:extLst>
      <p:ext uri="{BB962C8B-B14F-4D97-AF65-F5344CB8AC3E}">
        <p14:creationId xmlns:p14="http://schemas.microsoft.com/office/powerpoint/2010/main" val="1903455591"/>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 id="2147483778" r:id="rId12"/>
    <p:sldLayoutId id="2147483779" r:id="rId13"/>
    <p:sldLayoutId id="2147483780" r:id="rId14"/>
    <p:sldLayoutId id="2147483781" r:id="rId15"/>
    <p:sldLayoutId id="2147483782"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unepcom.ru/?go=razdel&amp;level=2&amp;cid=66"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3568" y="2204864"/>
            <a:ext cx="5062946" cy="2160240"/>
          </a:xfrm>
        </p:spPr>
        <p:txBody>
          <a:bodyPr>
            <a:normAutofit fontScale="90000"/>
          </a:bodyPr>
          <a:lstStyle/>
          <a:p>
            <a:pPr algn="ctr"/>
            <a:r>
              <a:rPr lang="ru-RU" dirty="0" smtClean="0">
                <a:solidFill>
                  <a:schemeClr val="accent2">
                    <a:lumMod val="50000"/>
                  </a:schemeClr>
                </a:solidFill>
              </a:rPr>
              <a:t/>
            </a:r>
            <a:br>
              <a:rPr lang="ru-RU" dirty="0" smtClean="0">
                <a:solidFill>
                  <a:schemeClr val="accent2">
                    <a:lumMod val="50000"/>
                  </a:schemeClr>
                </a:solidFill>
              </a:rPr>
            </a:br>
            <a:r>
              <a:rPr lang="ru-RU" dirty="0" smtClean="0">
                <a:solidFill>
                  <a:schemeClr val="accent2">
                    <a:lumMod val="50000"/>
                  </a:schemeClr>
                </a:solidFill>
                <a:latin typeface="Times New Roman" panose="02020603050405020304" pitchFamily="18" charset="0"/>
                <a:cs typeface="Times New Roman" panose="02020603050405020304" pitchFamily="18" charset="0"/>
              </a:rPr>
              <a:t>«Запасы пресной воды»</a:t>
            </a:r>
            <a:endParaRPr lang="ru-RU" dirty="0">
              <a:solidFill>
                <a:schemeClr val="accent2">
                  <a:lumMod val="50000"/>
                </a:schemeClr>
              </a:solidFill>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1"/>
          </p:nvPr>
        </p:nvSpPr>
        <p:spPr>
          <a:xfrm>
            <a:off x="3995936" y="5417840"/>
            <a:ext cx="4824536" cy="1251520"/>
          </a:xfrm>
        </p:spPr>
        <p:txBody>
          <a:bodyPr/>
          <a:lstStyle/>
          <a:p>
            <a:pPr algn="r"/>
            <a:r>
              <a:rPr lang="ru-RU" b="1" dirty="0" smtClean="0">
                <a:solidFill>
                  <a:srgbClr val="0070C0"/>
                </a:solidFill>
                <a:latin typeface="Times New Roman" panose="02020603050405020304" pitchFamily="18" charset="0"/>
                <a:cs typeface="Times New Roman" panose="02020603050405020304" pitchFamily="18" charset="0"/>
              </a:rPr>
              <a:t>Подготовил: ученик 8 класса,</a:t>
            </a:r>
          </a:p>
          <a:p>
            <a:pPr algn="r"/>
            <a:r>
              <a:rPr lang="ru-RU" b="1" smtClean="0">
                <a:solidFill>
                  <a:srgbClr val="0070C0"/>
                </a:solidFill>
                <a:latin typeface="Times New Roman" panose="02020603050405020304" pitchFamily="18" charset="0"/>
                <a:cs typeface="Times New Roman" panose="02020603050405020304" pitchFamily="18" charset="0"/>
              </a:rPr>
              <a:t>Таймасханов</a:t>
            </a:r>
            <a:r>
              <a:rPr lang="ru-RU" b="1" dirty="0" smtClean="0">
                <a:solidFill>
                  <a:srgbClr val="0070C0"/>
                </a:solidFill>
                <a:latin typeface="Times New Roman" panose="02020603050405020304" pitchFamily="18" charset="0"/>
                <a:cs typeface="Times New Roman" panose="02020603050405020304" pitchFamily="18" charset="0"/>
              </a:rPr>
              <a:t> </a:t>
            </a:r>
            <a:r>
              <a:rPr lang="ru-RU" b="1" dirty="0" smtClean="0">
                <a:solidFill>
                  <a:srgbClr val="0070C0"/>
                </a:solidFill>
                <a:latin typeface="Times New Roman" panose="02020603050405020304" pitchFamily="18" charset="0"/>
                <a:cs typeface="Times New Roman" panose="02020603050405020304" pitchFamily="18" charset="0"/>
              </a:rPr>
              <a:t>Муслим.</a:t>
            </a:r>
          </a:p>
          <a:p>
            <a:endParaRPr lang="ru-RU" dirty="0">
              <a:solidFill>
                <a:schemeClr val="accent1">
                  <a:lumMod val="75000"/>
                </a:schemeClr>
              </a:solidFill>
            </a:endParaRPr>
          </a:p>
        </p:txBody>
      </p:sp>
      <p:pic>
        <p:nvPicPr>
          <p:cNvPr id="2050" name="Picture 2" descr="H:\экологическая проблема\getImage.jpeg"/>
          <p:cNvPicPr>
            <a:picLocks noChangeAspect="1" noChangeArrowheads="1"/>
          </p:cNvPicPr>
          <p:nvPr/>
        </p:nvPicPr>
        <p:blipFill>
          <a:blip r:embed="rId2"/>
          <a:srcRect/>
          <a:stretch>
            <a:fillRect/>
          </a:stretch>
        </p:blipFill>
        <p:spPr bwMode="auto">
          <a:xfrm>
            <a:off x="5292080" y="1916831"/>
            <a:ext cx="3534325" cy="3534325"/>
          </a:xfrm>
          <a:prstGeom prst="rect">
            <a:avLst/>
          </a:prstGeom>
          <a:ln>
            <a:noFill/>
          </a:ln>
          <a:effectLst>
            <a:softEdge rad="112500"/>
          </a:effectLst>
        </p:spPr>
      </p:pic>
      <p:sp>
        <p:nvSpPr>
          <p:cNvPr id="4" name="TextBox 3"/>
          <p:cNvSpPr txBox="1"/>
          <p:nvPr/>
        </p:nvSpPr>
        <p:spPr>
          <a:xfrm>
            <a:off x="2483768" y="150525"/>
            <a:ext cx="5425844" cy="584775"/>
          </a:xfrm>
          <a:prstGeom prst="rect">
            <a:avLst/>
          </a:prstGeom>
          <a:noFill/>
        </p:spPr>
        <p:txBody>
          <a:bodyPr wrap="none" rtlCol="0">
            <a:spAutoFit/>
          </a:bodyPr>
          <a:lstStyle/>
          <a:p>
            <a:r>
              <a:rPr lang="ru-RU" sz="3200" dirty="0" smtClean="0">
                <a:solidFill>
                  <a:srgbClr val="0070C0"/>
                </a:solidFill>
                <a:latin typeface="Times New Roman" panose="02020603050405020304" pitchFamily="18" charset="0"/>
                <a:cs typeface="Times New Roman" panose="02020603050405020304" pitchFamily="18" charset="0"/>
              </a:rPr>
              <a:t>МБОУ «Первомайская СОШ»</a:t>
            </a:r>
            <a:endParaRPr lang="ru-RU" sz="3200" dirty="0">
              <a:solidFill>
                <a:srgbClr val="0070C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экологическая проблема\aHR0cDovLzkwMGlnci5uZXQvZGF0YXMvZWtvbG9naWphL09raHJhbmEtdm9keS8wMDAyLTAwMi1SYXNraG9kb3ZhbmllLXZvZHkuanBn.jpeg"/>
          <p:cNvPicPr>
            <a:picLocks noChangeAspect="1" noChangeArrowheads="1"/>
          </p:cNvPicPr>
          <p:nvPr/>
        </p:nvPicPr>
        <p:blipFill>
          <a:blip r:embed="rId2"/>
          <a:srcRect/>
          <a:stretch>
            <a:fillRect/>
          </a:stretch>
        </p:blipFill>
        <p:spPr bwMode="auto">
          <a:xfrm>
            <a:off x="0" y="-1"/>
            <a:ext cx="9144000" cy="6858001"/>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descr="H:\экологическая проблема\30b0-1396872182-23.jpg"/>
          <p:cNvPicPr>
            <a:picLocks noChangeAspect="1" noChangeArrowheads="1"/>
          </p:cNvPicPr>
          <p:nvPr/>
        </p:nvPicPr>
        <p:blipFill>
          <a:blip r:embed="rId3"/>
          <a:srcRect/>
          <a:stretch>
            <a:fillRect/>
          </a:stretch>
        </p:blipFill>
        <p:spPr bwMode="auto">
          <a:xfrm>
            <a:off x="143960" y="107133"/>
            <a:ext cx="9001156" cy="6750867"/>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27980"/>
            <a:ext cx="8715404" cy="3024932"/>
          </a:xfrm>
        </p:spPr>
        <p:txBody>
          <a:bodyPr>
            <a:noAutofit/>
          </a:bodyPr>
          <a:lstStyle/>
          <a:p>
            <a:r>
              <a:rPr lang="ru-RU" sz="2000" b="1" dirty="0" smtClean="0">
                <a:solidFill>
                  <a:srgbClr val="0070C0"/>
                </a:solidFill>
                <a:latin typeface="Arial Black" pitchFamily="34" charset="0"/>
                <a:hlinkClick r:id="rId2"/>
              </a:rPr>
              <a:t>Возобновление запасов пресной воды</a:t>
            </a:r>
            <a:r>
              <a:rPr lang="ru-RU" sz="2000" b="1" dirty="0" smtClean="0">
                <a:solidFill>
                  <a:srgbClr val="0070C0"/>
                </a:solidFill>
                <a:latin typeface="Arial Black" pitchFamily="34" charset="0"/>
              </a:rPr>
              <a:t> </a:t>
            </a:r>
            <a:r>
              <a:rPr lang="ru-RU" sz="2000" b="1" dirty="0" smtClean="0">
                <a:solidFill>
                  <a:srgbClr val="0070C0"/>
                </a:solidFill>
              </a:rPr>
              <a:t>зависит от испарения с поверхности океанов. Ежегодно океаны испаряют около 505 тысяч куб. км воды, что соответствует слою толщиной 1,4 м. Еще 72 тысячи куб. км воды испаряется с поверхности суши.</a:t>
            </a:r>
            <a:br>
              <a:rPr lang="ru-RU" sz="2000" b="1" dirty="0" smtClean="0">
                <a:solidFill>
                  <a:srgbClr val="0070C0"/>
                </a:solidFill>
              </a:rPr>
            </a:br>
            <a:r>
              <a:rPr lang="ru-RU" sz="2000" b="1" dirty="0" smtClean="0">
                <a:solidFill>
                  <a:srgbClr val="0070C0"/>
                </a:solidFill>
              </a:rPr>
              <a:t>год в подземные резервуары.</a:t>
            </a:r>
            <a:endParaRPr lang="ru-RU" sz="2000" b="1" dirty="0">
              <a:solidFill>
                <a:srgbClr val="0070C0"/>
              </a:solidFill>
            </a:endParaRPr>
          </a:p>
        </p:txBody>
      </p:sp>
      <p:pic>
        <p:nvPicPr>
          <p:cNvPr id="23554" name="Picture 2" descr="H:\экологическая проблема\99260913.jpg"/>
          <p:cNvPicPr>
            <a:picLocks noGrp="1" noChangeAspect="1" noChangeArrowheads="1"/>
          </p:cNvPicPr>
          <p:nvPr>
            <p:ph idx="1"/>
          </p:nvPr>
        </p:nvPicPr>
        <p:blipFill>
          <a:blip r:embed="rId3"/>
          <a:srcRect/>
          <a:stretch>
            <a:fillRect/>
          </a:stretch>
        </p:blipFill>
        <p:spPr bwMode="auto">
          <a:xfrm>
            <a:off x="323528" y="1844824"/>
            <a:ext cx="5452088" cy="4824536"/>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85728"/>
            <a:ext cx="8258204" cy="2940048"/>
          </a:xfrm>
        </p:spPr>
        <p:txBody>
          <a:bodyPr>
            <a:noAutofit/>
          </a:bodyPr>
          <a:lstStyle/>
          <a:p>
            <a:r>
              <a:rPr lang="ru-RU" sz="2000" b="1" dirty="0" smtClean="0">
                <a:solidFill>
                  <a:srgbClr val="7030A0"/>
                </a:solidFill>
              </a:rPr>
              <a:t>В глобальном масштабе около двух третей всех осадков возвращается в атмосферу. По запасам водных ресурсов наиболее обеспеченным является регион Латинской Америки, на долю которого приходится треть мирового водостока, за ней следует Азия с ее четвертью мирового водостока. Затем идут страны ОЭСР (20%), страны Африки к югу от Сахары и страны бывшего Советского Союза, на них приходится по 10%. Наиболее ограничены водные ресурсы стран Ближнего Востока и Северной Америки (по 1%).</a:t>
            </a:r>
            <a:endParaRPr lang="ru-RU" sz="2000" b="1" dirty="0">
              <a:solidFill>
                <a:srgbClr val="7030A0"/>
              </a:solidFill>
            </a:endParaRPr>
          </a:p>
        </p:txBody>
      </p:sp>
      <p:pic>
        <p:nvPicPr>
          <p:cNvPr id="24578" name="Picture 2" descr="H:\экологическая проблема\kenyan-boy-dirty-water.jpg"/>
          <p:cNvPicPr>
            <a:picLocks noGrp="1" noChangeAspect="1" noChangeArrowheads="1"/>
          </p:cNvPicPr>
          <p:nvPr>
            <p:ph idx="1"/>
          </p:nvPr>
        </p:nvPicPr>
        <p:blipFill>
          <a:blip r:embed="rId2" cstate="print"/>
          <a:stretch>
            <a:fillRect/>
          </a:stretch>
        </p:blipFill>
        <p:spPr bwMode="auto">
          <a:xfrm>
            <a:off x="395536" y="3289630"/>
            <a:ext cx="5025044" cy="3416531"/>
          </a:xfrm>
          <a:prstGeom prst="rect">
            <a:avLst/>
          </a:prstGeom>
          <a:ln>
            <a:noFill/>
          </a:ln>
          <a:effectLst>
            <a:outerShdw blurRad="292100" dist="139700" dir="2700000" algn="tl" rotWithShape="0">
              <a:srgbClr val="333333">
                <a:alpha val="65000"/>
              </a:srgbClr>
            </a:outerShdw>
          </a:effectLst>
        </p:spPr>
      </p:pic>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9788" y="3212976"/>
            <a:ext cx="4737012" cy="3493185"/>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экологическая проблема\0_6c942_9a7d48c8_XXL.jpg"/>
          <p:cNvPicPr>
            <a:picLocks noGrp="1" noChangeAspect="1" noChangeArrowheads="1"/>
          </p:cNvPicPr>
          <p:nvPr>
            <p:ph sz="quarter" idx="4294967295"/>
          </p:nvPr>
        </p:nvPicPr>
        <p:blipFill>
          <a:blip r:embed="rId2"/>
          <a:srcRect/>
          <a:stretch>
            <a:fillRect/>
          </a:stretch>
        </p:blipFill>
        <p:spPr bwMode="auto">
          <a:xfrm>
            <a:off x="14444" y="0"/>
            <a:ext cx="9129556" cy="68580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260648"/>
            <a:ext cx="8607178" cy="2371964"/>
          </a:xfrm>
        </p:spPr>
        <p:txBody>
          <a:bodyPr>
            <a:noAutofit/>
          </a:bodyPr>
          <a:lstStyle/>
          <a:p>
            <a:pPr algn="ctr"/>
            <a:r>
              <a:rPr lang="ru-RU" sz="2400" b="1" dirty="0" smtClean="0">
                <a:solidFill>
                  <a:srgbClr val="7030A0"/>
                </a:solidFill>
              </a:rPr>
              <a:t>В Африка южнее Сахары почти 340 </a:t>
            </a:r>
            <a:r>
              <a:rPr lang="ru-RU" sz="2400" b="1" dirty="0" err="1" smtClean="0">
                <a:solidFill>
                  <a:srgbClr val="7030A0"/>
                </a:solidFill>
              </a:rPr>
              <a:t>млн</a:t>
            </a:r>
            <a:r>
              <a:rPr lang="ru-RU" sz="2400" b="1" dirty="0" smtClean="0">
                <a:solidFill>
                  <a:srgbClr val="7030A0"/>
                </a:solidFill>
              </a:rPr>
              <a:t> человек лишены доступа к безопасной питьевой воде. Полмиллиарда людей в Африке не имеют адекватных очистных сооружений, далеко отставая в этом от других регионов мира.</a:t>
            </a:r>
            <a:endParaRPr lang="ru-RU" sz="2400" b="1" dirty="0">
              <a:solidFill>
                <a:srgbClr val="7030A0"/>
              </a:solidFill>
            </a:endParaRPr>
          </a:p>
        </p:txBody>
      </p:sp>
      <p:pic>
        <p:nvPicPr>
          <p:cNvPr id="27650" name="Picture 2" descr="H:\экологическая проблема\h05_21013175.jpg"/>
          <p:cNvPicPr>
            <a:picLocks noGrp="1" noChangeAspect="1" noChangeArrowheads="1"/>
          </p:cNvPicPr>
          <p:nvPr>
            <p:ph idx="1"/>
          </p:nvPr>
        </p:nvPicPr>
        <p:blipFill>
          <a:blip r:embed="rId2"/>
          <a:stretch>
            <a:fillRect/>
          </a:stretch>
        </p:blipFill>
        <p:spPr bwMode="auto">
          <a:xfrm>
            <a:off x="611560" y="2348880"/>
            <a:ext cx="4276375" cy="422108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4" name="Picture 2" descr="H:\экологическая проблема\i.jpeg"/>
          <p:cNvPicPr>
            <a:picLocks noChangeAspect="1" noChangeArrowheads="1"/>
          </p:cNvPicPr>
          <p:nvPr/>
        </p:nvPicPr>
        <p:blipFill>
          <a:blip r:embed="rId3"/>
          <a:srcRect/>
          <a:stretch>
            <a:fillRect/>
          </a:stretch>
        </p:blipFill>
        <p:spPr bwMode="auto">
          <a:xfrm>
            <a:off x="5076055" y="2348880"/>
            <a:ext cx="3947964" cy="417646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11560" y="26215"/>
            <a:ext cx="8089704" cy="65973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5631" y="332656"/>
            <a:ext cx="7543800" cy="604888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312841" y="260648"/>
            <a:ext cx="6445224" cy="1384995"/>
          </a:xfrm>
          <a:prstGeom prst="rect">
            <a:avLst/>
          </a:prstGeom>
        </p:spPr>
        <p:txBody>
          <a:bodyPr wrap="square">
            <a:spAutoFit/>
          </a:bodyPr>
          <a:lstStyle/>
          <a:p>
            <a:pPr algn="ctr"/>
            <a:r>
              <a:rPr lang="ru-RU" sz="2800" b="1" dirty="0">
                <a:solidFill>
                  <a:srgbClr val="002060"/>
                </a:solidFill>
                <a:latin typeface="Verdana" panose="020B0604030504040204" pitchFamily="34" charset="0"/>
              </a:rPr>
              <a:t>Причины недостатка пресной воды.</a:t>
            </a:r>
            <a:r>
              <a:rPr lang="ru-RU" sz="2800" dirty="0">
                <a:solidFill>
                  <a:srgbClr val="333333"/>
                </a:solidFill>
                <a:latin typeface="Verdana" panose="020B0604030504040204" pitchFamily="34" charset="0"/>
              </a:rPr>
              <a:t> </a:t>
            </a:r>
            <a:endParaRPr lang="ru-RU" sz="2800" dirty="0" smtClean="0">
              <a:solidFill>
                <a:srgbClr val="333333"/>
              </a:solidFill>
              <a:latin typeface="Verdana" panose="020B0604030504040204" pitchFamily="34" charset="0"/>
            </a:endParaRPr>
          </a:p>
          <a:p>
            <a:pPr algn="ctr"/>
            <a:endParaRPr lang="ru-RU" sz="2800" dirty="0">
              <a:solidFill>
                <a:srgbClr val="002060"/>
              </a:solidFill>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537" y="1645643"/>
            <a:ext cx="7723832" cy="46792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0373983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27584" y="1412776"/>
            <a:ext cx="7704856" cy="4832092"/>
          </a:xfrm>
          <a:prstGeom prst="rect">
            <a:avLst/>
          </a:prstGeom>
        </p:spPr>
        <p:txBody>
          <a:bodyPr wrap="square">
            <a:spAutoFit/>
          </a:bodyPr>
          <a:lstStyle/>
          <a:p>
            <a:r>
              <a:rPr lang="ru-RU" sz="2800" dirty="0">
                <a:solidFill>
                  <a:srgbClr val="7030A0"/>
                </a:solidFill>
                <a:latin typeface="Verdana" panose="020B0604030504040204" pitchFamily="34" charset="0"/>
              </a:rPr>
              <a:t>Важнейшим загрязнителем вод является сельскохозяй­ственное производство: земледелие, мелиорация земель (орошение, осушение, обводнение), животноводство. Опасность загрязнения пресных вод связана со складированием сырья, бытовых, про­мышленных и радиоактивных отходов, минеральных удобрений, ядохимикатов, нефтепродуктов.</a:t>
            </a:r>
            <a:endParaRPr lang="ru-RU" sz="2800" dirty="0">
              <a:solidFill>
                <a:srgbClr val="7030A0"/>
              </a:solidFill>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116632"/>
            <a:ext cx="7992888" cy="63915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Рисунок 3" descr="вода в Африке"/>
          <p:cNvPicPr/>
          <p:nvPr/>
        </p:nvPicPr>
        <p:blipFill>
          <a:blip r:embed="rId3">
            <a:extLst>
              <a:ext uri="{28A0092B-C50C-407E-A947-70E740481C1C}">
                <a14:useLocalDpi xmlns:a14="http://schemas.microsoft.com/office/drawing/2010/main" val="0"/>
              </a:ext>
            </a:extLst>
          </a:blip>
          <a:srcRect/>
          <a:stretch>
            <a:fillRect/>
          </a:stretch>
        </p:blipFill>
        <p:spPr bwMode="auto">
          <a:xfrm>
            <a:off x="539552" y="260648"/>
            <a:ext cx="3816424" cy="285293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7774941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99592" y="2136339"/>
            <a:ext cx="7560840" cy="2308324"/>
          </a:xfrm>
          <a:prstGeom prst="rect">
            <a:avLst/>
          </a:prstGeom>
        </p:spPr>
        <p:txBody>
          <a:bodyPr wrap="square">
            <a:spAutoFit/>
          </a:bodyPr>
          <a:lstStyle/>
          <a:p>
            <a:pPr algn="r"/>
            <a:r>
              <a:rPr lang="ru-RU" sz="2400" i="1" dirty="0" smtClean="0">
                <a:latin typeface="Times New Roman" panose="02020603050405020304" pitchFamily="18" charset="0"/>
                <a:cs typeface="Times New Roman" panose="02020603050405020304" pitchFamily="18" charset="0"/>
              </a:rPr>
              <a:t>"Что </a:t>
            </a:r>
            <a:r>
              <a:rPr lang="ru-RU" sz="2400" i="1" dirty="0">
                <a:latin typeface="Times New Roman" panose="02020603050405020304" pitchFamily="18" charset="0"/>
                <a:cs typeface="Times New Roman" panose="02020603050405020304" pitchFamily="18" charset="0"/>
              </a:rPr>
              <a:t>воспитывает широту духа, как ни эта удивительная природа. Её надо беречь, как мы бережём самую жизнь человека. Потомки никогда не простят нам опустошение Земли, надругательства над тем, что по праву принадлежит не только нам, но и им".</a:t>
            </a:r>
          </a:p>
          <a:p>
            <a:pPr algn="r"/>
            <a:r>
              <a:rPr lang="ru-RU" sz="2400" i="1" dirty="0" err="1">
                <a:latin typeface="Times New Roman" panose="02020603050405020304" pitchFamily="18" charset="0"/>
                <a:cs typeface="Times New Roman" panose="02020603050405020304" pitchFamily="18" charset="0"/>
              </a:rPr>
              <a:t>П.И.Чайковский</a:t>
            </a:r>
            <a:endParaRPr lang="ru-RU" sz="2400" b="0" i="0"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973558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45201" y="624110"/>
            <a:ext cx="5291095" cy="1292722"/>
          </a:xfrm>
        </p:spPr>
        <p:txBody>
          <a:bodyPr/>
          <a:lstStyle/>
          <a:p>
            <a:pPr algn="ctr"/>
            <a:r>
              <a:rPr lang="ru-RU" dirty="0" smtClean="0">
                <a:solidFill>
                  <a:srgbClr val="0070C0"/>
                </a:solidFill>
                <a:latin typeface="Times New Roman" panose="02020603050405020304" pitchFamily="18" charset="0"/>
                <a:cs typeface="Times New Roman" panose="02020603050405020304" pitchFamily="18" charset="0"/>
              </a:rPr>
              <a:t>Анкетирование</a:t>
            </a:r>
            <a:endParaRPr lang="ru-RU" dirty="0">
              <a:solidFill>
                <a:srgbClr val="0070C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1331640" y="1844824"/>
            <a:ext cx="6591985" cy="3777622"/>
          </a:xfrm>
        </p:spPr>
        <p:txBody>
          <a:bodyPr>
            <a:normAutofit/>
          </a:bodyPr>
          <a:lstStyle/>
          <a:p>
            <a:r>
              <a:rPr lang="ru-RU" sz="2400" dirty="0" smtClean="0">
                <a:latin typeface="Times New Roman" panose="02020603050405020304" pitchFamily="18" charset="0"/>
                <a:cs typeface="Times New Roman" panose="02020603050405020304" pitchFamily="18" charset="0"/>
              </a:rPr>
              <a:t>Проведено среди учащихся 7-11 классов</a:t>
            </a:r>
          </a:p>
          <a:p>
            <a:r>
              <a:rPr lang="ru-RU" sz="2400" dirty="0" smtClean="0">
                <a:latin typeface="Times New Roman" panose="02020603050405020304" pitchFamily="18" charset="0"/>
                <a:cs typeface="Times New Roman" panose="02020603050405020304" pitchFamily="18" charset="0"/>
              </a:rPr>
              <a:t>В опросе принимали участие 21 учащихся</a:t>
            </a:r>
          </a:p>
          <a:p>
            <a:r>
              <a:rPr lang="ru-RU" sz="2400" dirty="0" smtClean="0">
                <a:latin typeface="Times New Roman" panose="02020603050405020304" pitchFamily="18" charset="0"/>
                <a:cs typeface="Times New Roman" panose="02020603050405020304" pitchFamily="18" charset="0"/>
              </a:rPr>
              <a:t>80% ответили, что причиной уменьшения пресной воды является человеческий фактор.</a:t>
            </a:r>
          </a:p>
          <a:p>
            <a:r>
              <a:rPr lang="ru-RU" sz="2400" dirty="0" smtClean="0">
                <a:latin typeface="Times New Roman" panose="02020603050405020304" pitchFamily="18" charset="0"/>
                <a:cs typeface="Times New Roman" panose="02020603050405020304" pitchFamily="18" charset="0"/>
              </a:rPr>
              <a:t>20% ответили, что не знают, что надо сделать для экономии пресной воды.</a:t>
            </a:r>
          </a:p>
          <a:p>
            <a:r>
              <a:rPr lang="ru-RU" sz="2400" dirty="0" smtClean="0">
                <a:latin typeface="Times New Roman" panose="02020603050405020304" pitchFamily="18" charset="0"/>
                <a:cs typeface="Times New Roman" panose="02020603050405020304" pitchFamily="18" charset="0"/>
              </a:rPr>
              <a:t>100% ответили, что пресная вода действительно уменьшается.</a:t>
            </a: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834871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rgbClr val="0070C0"/>
                </a:solidFill>
                <a:latin typeface="Arial Black" panose="020B0A04020102020204" pitchFamily="34" charset="0"/>
              </a:rPr>
              <a:t>Классный час в 3 </a:t>
            </a:r>
            <a:r>
              <a:rPr lang="ru-RU" dirty="0" err="1" smtClean="0">
                <a:solidFill>
                  <a:srgbClr val="0070C0"/>
                </a:solidFill>
                <a:latin typeface="Arial Black" panose="020B0A04020102020204" pitchFamily="34" charset="0"/>
              </a:rPr>
              <a:t>кл</a:t>
            </a:r>
            <a:r>
              <a:rPr lang="ru-RU" dirty="0" smtClean="0">
                <a:solidFill>
                  <a:srgbClr val="0070C0"/>
                </a:solidFill>
                <a:latin typeface="Arial Black" panose="020B0A04020102020204" pitchFamily="34" charset="0"/>
              </a:rPr>
              <a:t>.</a:t>
            </a:r>
            <a:endParaRPr lang="ru-RU" dirty="0">
              <a:solidFill>
                <a:srgbClr val="0070C0"/>
              </a:solidFill>
              <a:latin typeface="Arial Black" panose="020B0A04020102020204" pitchFamily="34" charset="0"/>
            </a:endParaRPr>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51520" y="1412776"/>
            <a:ext cx="3816424" cy="3096344"/>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83968" y="2461245"/>
            <a:ext cx="4680520" cy="40957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6738713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11560" y="-1"/>
            <a:ext cx="8064896" cy="3888433"/>
          </a:xfrm>
          <a:prstGeom prst="round2DiagRect">
            <a:avLst>
              <a:gd name="adj1" fmla="val 16667"/>
              <a:gd name="adj2" fmla="val 25022"/>
            </a:avLst>
          </a:prstGeom>
          <a:ln w="88900" cap="sq">
            <a:solidFill>
              <a:srgbClr val="FFFFFF"/>
            </a:solidFill>
            <a:miter lim="800000"/>
          </a:ln>
          <a:effectLst>
            <a:outerShdw blurRad="254000" algn="tl" rotWithShape="0">
              <a:srgbClr val="000000">
                <a:alpha val="43000"/>
              </a:srgbClr>
            </a:outerShdw>
          </a:effectLst>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537" y="4131084"/>
            <a:ext cx="5472608" cy="2726916"/>
          </a:xfrm>
          <a:prstGeom prst="round2DiagRect">
            <a:avLst>
              <a:gd name="adj1" fmla="val 16667"/>
              <a:gd name="adj2" fmla="val 13310"/>
            </a:avLst>
          </a:prstGeom>
          <a:ln w="88900" cap="sq">
            <a:solidFill>
              <a:srgbClr val="FFFFFF"/>
            </a:solidFill>
            <a:miter lim="800000"/>
          </a:ln>
          <a:effectLst>
            <a:outerShdw blurRad="254000" algn="tl" rotWithShape="0">
              <a:srgbClr val="000000">
                <a:alpha val="43000"/>
              </a:srgbClr>
            </a:outerShdw>
          </a:effectLst>
        </p:spPr>
      </p:pic>
      <p:sp>
        <p:nvSpPr>
          <p:cNvPr id="6" name="TextBox 5"/>
          <p:cNvSpPr txBox="1"/>
          <p:nvPr/>
        </p:nvSpPr>
        <p:spPr>
          <a:xfrm>
            <a:off x="6012160" y="4509120"/>
            <a:ext cx="3131839" cy="1384995"/>
          </a:xfrm>
          <a:prstGeom prst="rect">
            <a:avLst/>
          </a:prstGeom>
          <a:noFill/>
        </p:spPr>
        <p:txBody>
          <a:bodyPr wrap="square" rtlCol="0">
            <a:spAutoFit/>
          </a:bodyPr>
          <a:lstStyle/>
          <a:p>
            <a:r>
              <a:rPr lang="ru-RU" sz="2800" dirty="0" smtClean="0">
                <a:solidFill>
                  <a:srgbClr val="0070C0"/>
                </a:solidFill>
                <a:latin typeface="Arial Black" panose="020B0A04020102020204" pitchFamily="34" charset="0"/>
              </a:rPr>
              <a:t>Организация команды волонтеров</a:t>
            </a:r>
            <a:endParaRPr lang="ru-RU" sz="2800" dirty="0">
              <a:solidFill>
                <a:srgbClr val="0070C0"/>
              </a:solidFill>
              <a:latin typeface="Arial Black" panose="020B0A04020102020204" pitchFamily="34" charset="0"/>
            </a:endParaRPr>
          </a:p>
        </p:txBody>
      </p:sp>
    </p:spTree>
    <p:extLst>
      <p:ext uri="{BB962C8B-B14F-4D97-AF65-F5344CB8AC3E}">
        <p14:creationId xmlns:p14="http://schemas.microsoft.com/office/powerpoint/2010/main" val="14796363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00B050"/>
                </a:solidFill>
              </a:rPr>
              <a:t>Выводы:</a:t>
            </a:r>
            <a:endParaRPr lang="ru-RU" b="1" dirty="0">
              <a:solidFill>
                <a:srgbClr val="00B050"/>
              </a:solidFill>
            </a:endParaRPr>
          </a:p>
        </p:txBody>
      </p:sp>
      <p:sp>
        <p:nvSpPr>
          <p:cNvPr id="3" name="Объект 2"/>
          <p:cNvSpPr>
            <a:spLocks noGrp="1"/>
          </p:cNvSpPr>
          <p:nvPr>
            <p:ph idx="1"/>
          </p:nvPr>
        </p:nvSpPr>
        <p:spPr>
          <a:xfrm>
            <a:off x="1187625" y="2133600"/>
            <a:ext cx="7346776" cy="3777622"/>
          </a:xfrm>
        </p:spPr>
        <p:txBody>
          <a:bodyPr/>
          <a:lstStyle/>
          <a:p>
            <a:r>
              <a:rPr lang="ru-RU" dirty="0"/>
              <a:t>В списке современных проблем человечества большое место занимает вода. </a:t>
            </a:r>
            <a:endParaRPr lang="ru-RU" dirty="0" smtClean="0"/>
          </a:p>
          <a:p>
            <a:r>
              <a:rPr lang="ru-RU" dirty="0" smtClean="0"/>
              <a:t>Этот </a:t>
            </a:r>
            <a:r>
              <a:rPr lang="ru-RU" dirty="0"/>
              <a:t>ресурс необходим для жизни, </a:t>
            </a:r>
            <a:r>
              <a:rPr lang="ru-RU" dirty="0" smtClean="0"/>
              <a:t>потому что многие </a:t>
            </a:r>
            <a:r>
              <a:rPr lang="ru-RU" dirty="0"/>
              <a:t>страны уже сейчас испытывают большой дефицит чистой воды. </a:t>
            </a:r>
            <a:endParaRPr lang="ru-RU" dirty="0" smtClean="0"/>
          </a:p>
          <a:p>
            <a:r>
              <a:rPr lang="ru-RU" dirty="0" smtClean="0"/>
              <a:t>Необходимо </a:t>
            </a:r>
            <a:r>
              <a:rPr lang="ru-RU" dirty="0"/>
              <a:t>думать и о том, как распоряжаться тем, что мир имеет сейчас, чтобы завтра не столкнуться с действительно непреодолимыми сложностями. </a:t>
            </a:r>
            <a:endParaRPr lang="ru-RU" dirty="0" smtClean="0"/>
          </a:p>
          <a:p>
            <a:r>
              <a:rPr lang="ru-RU" dirty="0" smtClean="0"/>
              <a:t>И самое главное- всем людям Земли нужно бережно относиться к пресной воде.</a:t>
            </a:r>
            <a:endParaRPr lang="ru-RU" dirty="0"/>
          </a:p>
        </p:txBody>
      </p:sp>
    </p:spTree>
    <p:extLst>
      <p:ext uri="{BB962C8B-B14F-4D97-AF65-F5344CB8AC3E}">
        <p14:creationId xmlns:p14="http://schemas.microsoft.com/office/powerpoint/2010/main" val="34133813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47664" y="188640"/>
            <a:ext cx="7281890" cy="2297106"/>
          </a:xfrm>
        </p:spPr>
        <p:txBody>
          <a:bodyPr>
            <a:normAutofit fontScale="90000"/>
          </a:bodyPr>
          <a:lstStyle/>
          <a:p>
            <a:pPr algn="ctr"/>
            <a:r>
              <a:rPr lang="ru-RU" dirty="0" smtClean="0">
                <a:solidFill>
                  <a:srgbClr val="FF0000"/>
                </a:solidFill>
              </a:rPr>
              <a:t>Человек, запомни навсегда! Символ жизни на Земле – вода! Экономь её и береги – Мы ведь на планете не одни!</a:t>
            </a:r>
            <a:br>
              <a:rPr lang="ru-RU" dirty="0" smtClean="0">
                <a:solidFill>
                  <a:srgbClr val="FF0000"/>
                </a:solidFill>
              </a:rPr>
            </a:br>
            <a:endParaRPr lang="ru-RU" dirty="0">
              <a:solidFill>
                <a:srgbClr val="FF0000"/>
              </a:solidFill>
            </a:endParaRPr>
          </a:p>
        </p:txBody>
      </p:sp>
      <p:pic>
        <p:nvPicPr>
          <p:cNvPr id="1026" name="Picture 2" descr="G:\экологическая проблема\1-24900.jpg"/>
          <p:cNvPicPr>
            <a:picLocks noChangeAspect="1" noChangeArrowheads="1"/>
          </p:cNvPicPr>
          <p:nvPr/>
        </p:nvPicPr>
        <p:blipFill>
          <a:blip r:embed="rId2"/>
          <a:srcRect/>
          <a:stretch>
            <a:fillRect/>
          </a:stretch>
        </p:blipFill>
        <p:spPr bwMode="auto">
          <a:xfrm>
            <a:off x="2285984" y="2924944"/>
            <a:ext cx="4587221" cy="3718766"/>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99592" y="339949"/>
            <a:ext cx="7632848" cy="4334520"/>
          </a:xfrm>
          <a:prstGeom prst="rect">
            <a:avLst/>
          </a:prstGeom>
        </p:spPr>
        <p:txBody>
          <a:bodyPr wrap="square">
            <a:spAutoFit/>
          </a:bodyPr>
          <a:lstStyle/>
          <a:p>
            <a:pPr>
              <a:lnSpc>
                <a:spcPct val="115000"/>
              </a:lnSpc>
              <a:spcAft>
                <a:spcPts val="750"/>
              </a:spcAft>
            </a:pPr>
            <a:r>
              <a:rPr lang="ru-RU" sz="2000" b="1"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Актуальность проекта</a:t>
            </a:r>
            <a:endParaRPr lang="ru-RU" sz="20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15000"/>
              </a:lnSpc>
              <a:spcAft>
                <a:spcPts val="0"/>
              </a:spcAft>
            </a:pPr>
            <a:r>
              <a:rPr lang="ru-RU" sz="2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«Земля — планета поразительной голубизны!», </a:t>
            </a:r>
            <a:r>
              <a:rPr lang="ru-RU" sz="200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так </a:t>
            </a:r>
            <a:r>
              <a:rPr lang="ru-RU" sz="2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говорят, возвращаясь из далёкого Космоса, все космонавты. </a:t>
            </a:r>
            <a:endParaRPr lang="ru-RU" sz="20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r>
              <a:rPr lang="ru-RU" sz="2000" dirty="0">
                <a:solidFill>
                  <a:srgbClr val="002060"/>
                </a:solidFill>
                <a:latin typeface="Times New Roman" panose="02020603050405020304" pitchFamily="18" charset="0"/>
                <a:ea typeface="Times New Roman" panose="02020603050405020304" pitchFamily="18" charset="0"/>
              </a:rPr>
              <a:t>Да и может ли наша планета выглядеть по–другому, если более 2/3 её поверхности занимают моря и океаны, ледники и озёра, реки, пруды и водохранилища.   75% поверхности Земли покрыто водой. 97,5% всей воды планеты сосредоточено в океанах, и около 3% воды является пресной. За последние 100 лет население планеты выросло в 3 раза, а потребление пресной воды — в 7 раз, в том числе на </a:t>
            </a:r>
            <a:r>
              <a:rPr lang="ru-RU" sz="2000" dirty="0" smtClean="0">
                <a:solidFill>
                  <a:srgbClr val="002060"/>
                </a:solidFill>
                <a:latin typeface="Times New Roman" panose="02020603050405020304" pitchFamily="18" charset="0"/>
                <a:ea typeface="Times New Roman" panose="02020603050405020304" pitchFamily="18" charset="0"/>
              </a:rPr>
              <a:t>коммунально-питьевые </a:t>
            </a:r>
            <a:r>
              <a:rPr lang="ru-RU" sz="2000" dirty="0">
                <a:solidFill>
                  <a:srgbClr val="002060"/>
                </a:solidFill>
                <a:latin typeface="Times New Roman" panose="02020603050405020304" pitchFamily="18" charset="0"/>
                <a:ea typeface="Times New Roman" panose="02020603050405020304" pitchFamily="18" charset="0"/>
              </a:rPr>
              <a:t>нужды — в 13 раз. Настало время учиться использовать водные ресурсы рационально, бережно и устойчиво. Проблема защиты и бережного отношения к воде сегодня очень важна и актуальна. </a:t>
            </a:r>
            <a:endParaRPr lang="ru-RU" sz="2000" dirty="0">
              <a:solidFill>
                <a:srgbClr val="002060"/>
              </a:solidFill>
            </a:endParaRPr>
          </a:p>
        </p:txBody>
      </p:sp>
    </p:spTree>
    <p:extLst>
      <p:ext uri="{BB962C8B-B14F-4D97-AF65-F5344CB8AC3E}">
        <p14:creationId xmlns:p14="http://schemas.microsoft.com/office/powerpoint/2010/main" val="2267245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71600" y="1700808"/>
            <a:ext cx="7416824" cy="1384995"/>
          </a:xfrm>
          <a:prstGeom prst="rect">
            <a:avLst/>
          </a:prstGeom>
        </p:spPr>
        <p:txBody>
          <a:bodyPr wrap="square">
            <a:spAutoFit/>
          </a:bodyPr>
          <a:lstStyle/>
          <a:p>
            <a:pPr algn="just">
              <a:lnSpc>
                <a:spcPct val="150000"/>
              </a:lnSpc>
              <a:spcAft>
                <a:spcPts val="0"/>
              </a:spcAft>
            </a:pPr>
            <a:r>
              <a:rPr lang="ru-RU" sz="2800" b="1" u="sng"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Цель</a:t>
            </a:r>
            <a:r>
              <a:rPr lang="ru-RU" sz="280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воспитать бережное отношение к пресной воде учащихся нашей школы.</a:t>
            </a:r>
            <a:endParaRPr lang="ru-RU" sz="2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15557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15617" y="1361072"/>
            <a:ext cx="7056784" cy="4031873"/>
          </a:xfrm>
          <a:prstGeom prst="rect">
            <a:avLst/>
          </a:prstGeom>
          <a:noFill/>
        </p:spPr>
        <p:txBody>
          <a:bodyPr wrap="square" rtlCol="0">
            <a:spAutoFit/>
          </a:bodyPr>
          <a:lstStyle/>
          <a:p>
            <a:r>
              <a:rPr lang="ru-RU" sz="3200" b="1" dirty="0" smtClean="0">
                <a:solidFill>
                  <a:srgbClr val="002060"/>
                </a:solidFill>
                <a:latin typeface="Times New Roman" panose="02020603050405020304" pitchFamily="18" charset="0"/>
                <a:cs typeface="Times New Roman" panose="02020603050405020304" pitchFamily="18" charset="0"/>
              </a:rPr>
              <a:t>Задачи: </a:t>
            </a:r>
          </a:p>
          <a:p>
            <a:pPr marL="514350" indent="-514350">
              <a:buAutoNum type="arabicPeriod"/>
            </a:pPr>
            <a:r>
              <a:rPr lang="ru-RU" sz="2800" dirty="0" smtClean="0">
                <a:solidFill>
                  <a:srgbClr val="002060"/>
                </a:solidFill>
                <a:latin typeface="Times New Roman" panose="02020603050405020304" pitchFamily="18" charset="0"/>
                <a:cs typeface="Times New Roman" panose="02020603050405020304" pitchFamily="18" charset="0"/>
              </a:rPr>
              <a:t>Провести исследование по данной теме;</a:t>
            </a:r>
          </a:p>
          <a:p>
            <a:pPr marL="514350" indent="-514350">
              <a:buAutoNum type="arabicPeriod"/>
            </a:pPr>
            <a:r>
              <a:rPr lang="ru-RU" sz="2800" dirty="0">
                <a:solidFill>
                  <a:srgbClr val="002060"/>
                </a:solidFill>
                <a:latin typeface="Times New Roman" panose="02020603050405020304" pitchFamily="18" charset="0"/>
                <a:cs typeface="Times New Roman" panose="02020603050405020304" pitchFamily="18" charset="0"/>
              </a:rPr>
              <a:t> </a:t>
            </a:r>
            <a:r>
              <a:rPr lang="ru-RU" sz="2800" dirty="0" smtClean="0">
                <a:solidFill>
                  <a:srgbClr val="002060"/>
                </a:solidFill>
                <a:latin typeface="Times New Roman" panose="02020603050405020304" pitchFamily="18" charset="0"/>
                <a:cs typeface="Times New Roman" panose="02020603050405020304" pitchFamily="18" charset="0"/>
              </a:rPr>
              <a:t>Систематизировать все полученные знания для дальнейшего планирования проекта;</a:t>
            </a:r>
          </a:p>
          <a:p>
            <a:r>
              <a:rPr lang="ru-RU" sz="2800" dirty="0" smtClean="0">
                <a:solidFill>
                  <a:srgbClr val="002060"/>
                </a:solidFill>
                <a:latin typeface="Times New Roman" panose="02020603050405020304" pitchFamily="18" charset="0"/>
                <a:cs typeface="Times New Roman" panose="02020603050405020304" pitchFamily="18" charset="0"/>
              </a:rPr>
              <a:t>3. Провести общешкольную акцию для </a:t>
            </a:r>
          </a:p>
          <a:p>
            <a:r>
              <a:rPr lang="ru-RU" sz="2800" dirty="0" smtClean="0">
                <a:solidFill>
                  <a:srgbClr val="002060"/>
                </a:solidFill>
                <a:latin typeface="Times New Roman" panose="02020603050405020304" pitchFamily="18" charset="0"/>
                <a:cs typeface="Times New Roman" panose="02020603050405020304" pitchFamily="18" charset="0"/>
              </a:rPr>
              <a:t>привлечения внимания общественности к проблеме проекта.</a:t>
            </a:r>
          </a:p>
          <a:p>
            <a:endParaRPr lang="ru-RU"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14534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Планирование</a:t>
            </a:r>
            <a:r>
              <a:rPr lang="ru-RU" dirty="0" smtClean="0"/>
              <a:t> </a:t>
            </a:r>
            <a:endParaRPr lang="ru-RU" dirty="0"/>
          </a:p>
        </p:txBody>
      </p:sp>
      <p:sp>
        <p:nvSpPr>
          <p:cNvPr id="3" name="Объект 2"/>
          <p:cNvSpPr>
            <a:spLocks noGrp="1"/>
          </p:cNvSpPr>
          <p:nvPr>
            <p:ph idx="1"/>
          </p:nvPr>
        </p:nvSpPr>
        <p:spPr>
          <a:xfrm>
            <a:off x="1942415" y="1772816"/>
            <a:ext cx="6591985" cy="4138406"/>
          </a:xfrm>
        </p:spPr>
        <p:txBody>
          <a:bodyPr>
            <a:normAutofit lnSpcReduction="10000"/>
          </a:bodyPr>
          <a:lstStyle/>
          <a:p>
            <a:r>
              <a:rPr lang="ru-RU" b="1" dirty="0" smtClean="0"/>
              <a:t>Вступление </a:t>
            </a:r>
          </a:p>
          <a:p>
            <a:r>
              <a:rPr lang="ru-RU" b="1" dirty="0" smtClean="0"/>
              <a:t>Основная часть</a:t>
            </a:r>
          </a:p>
          <a:p>
            <a:r>
              <a:rPr lang="ru-RU" b="1" dirty="0" smtClean="0"/>
              <a:t>Анкетирование </a:t>
            </a:r>
          </a:p>
          <a:p>
            <a:r>
              <a:rPr lang="ru-RU" b="1" dirty="0" smtClean="0"/>
              <a:t>Классный час в начальном звене</a:t>
            </a:r>
          </a:p>
          <a:p>
            <a:r>
              <a:rPr lang="ru-RU" b="1" dirty="0" smtClean="0"/>
              <a:t>Вывод </a:t>
            </a:r>
          </a:p>
          <a:p>
            <a:endParaRPr lang="ru-RU" b="1" dirty="0"/>
          </a:p>
          <a:p>
            <a:pPr marL="0" indent="0">
              <a:buNone/>
            </a:pPr>
            <a:r>
              <a:rPr lang="ru-RU" b="1" dirty="0" smtClean="0"/>
              <a:t>Время начала проекта –апрель 2018 года</a:t>
            </a:r>
          </a:p>
          <a:p>
            <a:r>
              <a:rPr lang="ru-RU" b="1" dirty="0" smtClean="0"/>
              <a:t>Проект долгосрочный (планируется исследование  состояния пресной воды в родниках </a:t>
            </a:r>
            <a:r>
              <a:rPr lang="ru-RU" b="1" dirty="0" err="1" smtClean="0"/>
              <a:t>с.Первомайское</a:t>
            </a:r>
            <a:r>
              <a:rPr lang="ru-RU" b="1" dirty="0"/>
              <a:t>)</a:t>
            </a:r>
            <a:endParaRPr lang="ru-RU" b="1" dirty="0" smtClean="0"/>
          </a:p>
          <a:p>
            <a:r>
              <a:rPr lang="ru-RU" b="1" dirty="0" smtClean="0"/>
              <a:t>Планируется благотворительная акция по сбору средств на колодцы в Африке.</a:t>
            </a:r>
            <a:endParaRPr lang="ru-RU" b="1" dirty="0"/>
          </a:p>
        </p:txBody>
      </p:sp>
    </p:spTree>
    <p:extLst>
      <p:ext uri="{BB962C8B-B14F-4D97-AF65-F5344CB8AC3E}">
        <p14:creationId xmlns:p14="http://schemas.microsoft.com/office/powerpoint/2010/main" val="39843785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2844" y="357166"/>
            <a:ext cx="8072494" cy="646331"/>
          </a:xfrm>
          <a:prstGeom prst="rect">
            <a:avLst/>
          </a:prstGeom>
          <a:noFill/>
        </p:spPr>
        <p:txBody>
          <a:bodyPr wrap="square" rtlCol="0">
            <a:spAutoFit/>
          </a:bodyPr>
          <a:lstStyle/>
          <a:p>
            <a:pPr algn="ctr"/>
            <a:r>
              <a:rPr lang="ru-RU" sz="3600" b="1" dirty="0" smtClean="0">
                <a:solidFill>
                  <a:schemeClr val="tx2"/>
                </a:solidFill>
              </a:rPr>
              <a:t>Немного фактов о воде и </a:t>
            </a:r>
            <a:r>
              <a:rPr lang="ru-RU" sz="3600" b="1" dirty="0">
                <a:solidFill>
                  <a:schemeClr val="tx2"/>
                </a:solidFill>
              </a:rPr>
              <a:t>л</a:t>
            </a:r>
            <a:r>
              <a:rPr lang="ru-RU" sz="3600" b="1" dirty="0" smtClean="0">
                <a:solidFill>
                  <a:schemeClr val="tx2"/>
                </a:solidFill>
              </a:rPr>
              <a:t>юдях</a:t>
            </a:r>
            <a:endParaRPr lang="ru-RU" sz="3600" b="1" dirty="0">
              <a:solidFill>
                <a:schemeClr val="tx2"/>
              </a:solidFill>
            </a:endParaRPr>
          </a:p>
        </p:txBody>
      </p:sp>
      <p:sp>
        <p:nvSpPr>
          <p:cNvPr id="3" name="TextBox 2"/>
          <p:cNvSpPr txBox="1"/>
          <p:nvPr/>
        </p:nvSpPr>
        <p:spPr>
          <a:xfrm>
            <a:off x="285720" y="928670"/>
            <a:ext cx="8001056" cy="5447645"/>
          </a:xfrm>
          <a:prstGeom prst="rect">
            <a:avLst/>
          </a:prstGeom>
          <a:noFill/>
        </p:spPr>
        <p:txBody>
          <a:bodyPr wrap="square" rtlCol="0">
            <a:spAutoFit/>
          </a:bodyPr>
          <a:lstStyle/>
          <a:p>
            <a:r>
              <a:rPr lang="ru-RU" sz="2800" b="1" dirty="0" smtClean="0">
                <a:solidFill>
                  <a:schemeClr val="tx2"/>
                </a:solidFill>
              </a:rPr>
              <a:t>Факт 1:</a:t>
            </a:r>
          </a:p>
          <a:p>
            <a:r>
              <a:rPr lang="ru-RU" sz="2000" b="1" dirty="0" smtClean="0">
                <a:solidFill>
                  <a:srgbClr val="002060"/>
                </a:solidFill>
              </a:rPr>
              <a:t>Каждый третий человек на каждом континенте испытывает нехватку воды. Эта ситуация усугубляется по мере роста численности населения, </a:t>
            </a:r>
          </a:p>
          <a:p>
            <a:r>
              <a:rPr lang="ru-RU" sz="2000" b="1" dirty="0" smtClean="0">
                <a:solidFill>
                  <a:srgbClr val="002060"/>
                </a:solidFill>
              </a:rPr>
              <a:t>возрастания домашних и промышленных потребностей в воде.</a:t>
            </a:r>
          </a:p>
          <a:p>
            <a:endParaRPr lang="ru-RU" sz="2000" b="1" dirty="0" smtClean="0">
              <a:solidFill>
                <a:srgbClr val="002060"/>
              </a:solidFill>
            </a:endParaRPr>
          </a:p>
          <a:p>
            <a:endParaRPr lang="ru-RU" sz="2000" b="1" dirty="0">
              <a:solidFill>
                <a:srgbClr val="002060"/>
              </a:solidFill>
            </a:endParaRPr>
          </a:p>
          <a:p>
            <a:r>
              <a:rPr lang="ru-RU" sz="2000" b="1" dirty="0" smtClean="0">
                <a:solidFill>
                  <a:srgbClr val="002060"/>
                </a:solidFill>
              </a:rPr>
              <a:t>Факт 2:</a:t>
            </a:r>
          </a:p>
          <a:p>
            <a:r>
              <a:rPr lang="ru-RU" sz="2000" b="1" dirty="0" smtClean="0">
                <a:solidFill>
                  <a:srgbClr val="002060"/>
                </a:solidFill>
              </a:rPr>
              <a:t>Почти пятая часть населения мира (около 1,2 миллиарда человек) живет в районах, где воды физически не хватает.</a:t>
            </a:r>
          </a:p>
          <a:p>
            <a:endParaRPr lang="ru-RU" sz="2000" b="1" dirty="0" smtClean="0">
              <a:solidFill>
                <a:srgbClr val="002060"/>
              </a:solidFill>
            </a:endParaRPr>
          </a:p>
          <a:p>
            <a:endParaRPr lang="ru-RU" sz="2000" b="1" dirty="0">
              <a:solidFill>
                <a:srgbClr val="002060"/>
              </a:solidFill>
            </a:endParaRPr>
          </a:p>
          <a:p>
            <a:r>
              <a:rPr lang="ru-RU" sz="2000" b="1" dirty="0" smtClean="0">
                <a:solidFill>
                  <a:srgbClr val="002060"/>
                </a:solidFill>
              </a:rPr>
              <a:t>Факт3:</a:t>
            </a:r>
          </a:p>
          <a:p>
            <a:r>
              <a:rPr lang="ru-RU" sz="2000" b="1" dirty="0" smtClean="0">
                <a:solidFill>
                  <a:srgbClr val="002060"/>
                </a:solidFill>
              </a:rPr>
              <a:t>Нехватка воды может приводить к развитию таких болезней, как трахома (глазная инфекция, которая может приводить к слепоте), чума и сыпной тиф.</a:t>
            </a:r>
            <a:endParaRPr lang="ru-RU" sz="2000" b="1" dirty="0">
              <a:solidFill>
                <a:srgbClr val="002060"/>
              </a:solidFill>
            </a:endParaRPr>
          </a:p>
        </p:txBody>
      </p:sp>
    </p:spTree>
    <p:extLst>
      <p:ext uri="{BB962C8B-B14F-4D97-AF65-F5344CB8AC3E}">
        <p14:creationId xmlns:p14="http://schemas.microsoft.com/office/powerpoint/2010/main" val="22070547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611558" y="4437112"/>
            <a:ext cx="8713917" cy="1938992"/>
          </a:xfrm>
          <a:prstGeom prst="rect">
            <a:avLst/>
          </a:prstGeom>
        </p:spPr>
        <p:txBody>
          <a:bodyPr wrap="square">
            <a:spAutoFit/>
          </a:bodyPr>
          <a:lstStyle/>
          <a:p>
            <a:r>
              <a:rPr lang="ru-RU" sz="2400" b="1" i="1" dirty="0" smtClean="0">
                <a:solidFill>
                  <a:schemeClr val="accent1">
                    <a:lumMod val="75000"/>
                  </a:schemeClr>
                </a:solidFill>
              </a:rPr>
              <a:t>Так же из-за загрязнения водных объектов от кишечных заболеваний ежегодно умирают 2,2 млн человек, более 50% больничных мест в мире заняты пациентами, страдающими болезнями, вызванными употреблением некачественной питьевой воды. </a:t>
            </a:r>
          </a:p>
        </p:txBody>
      </p:sp>
      <p:pic>
        <p:nvPicPr>
          <p:cNvPr id="6146" name="Picture 2" descr="H:\экологическая проблема\http---www.e-press-service.de-capps-cms-media-epress-c4_artikelbilder-GARF_0307B_fo1.jpg"/>
          <p:cNvPicPr>
            <a:picLocks noChangeAspect="1" noChangeArrowheads="1"/>
          </p:cNvPicPr>
          <p:nvPr/>
        </p:nvPicPr>
        <p:blipFill>
          <a:blip r:embed="rId2"/>
          <a:srcRect/>
          <a:stretch>
            <a:fillRect/>
          </a:stretch>
        </p:blipFill>
        <p:spPr bwMode="auto">
          <a:xfrm>
            <a:off x="1475656" y="260648"/>
            <a:ext cx="5927259" cy="405675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4517631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экологическая проблема\aHR0cDovLzkwMGlnci5uZXQvZGF0YXMvZWtvbG9naWphL0thY2hlc3R2by1waXRldm9qLXZvZHkvMDAxMy0wMTMtODAtemFib2xldmFuaWotdi1taXJlLW90LW5lZG9zdGF0a2EtY2hpc3Rvai12b2R5LmpwZw==.jpeg"/>
          <p:cNvPicPr>
            <a:picLocks noChangeAspect="1" noChangeArrowheads="1"/>
          </p:cNvPicPr>
          <p:nvPr/>
        </p:nvPicPr>
        <p:blipFill>
          <a:blip r:embed="rId2"/>
          <a:srcRect/>
          <a:stretch>
            <a:fillRect/>
          </a:stretch>
        </p:blipFill>
        <p:spPr bwMode="auto">
          <a:xfrm>
            <a:off x="107504" y="0"/>
            <a:ext cx="9144000" cy="685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Легкий дым">
  <a:themeElements>
    <a:clrScheme name="Легкий дым">
      <a:dk1>
        <a:sysClr val="windowText" lastClr="000000"/>
      </a:dk1>
      <a:lt1>
        <a:sysClr val="window" lastClr="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Легкий дым">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Легкий дым">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Wisp</Template>
  <TotalTime>332</TotalTime>
  <Words>752</Words>
  <Application>Microsoft Office PowerPoint</Application>
  <PresentationFormat>Экран (4:3)</PresentationFormat>
  <Paragraphs>58</Paragraphs>
  <Slides>24</Slides>
  <Notes>1</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24</vt:i4>
      </vt:variant>
    </vt:vector>
  </HeadingPairs>
  <TitlesOfParts>
    <vt:vector size="32" baseType="lpstr">
      <vt:lpstr>Arial</vt:lpstr>
      <vt:lpstr>Arial Black</vt:lpstr>
      <vt:lpstr>Calibri</vt:lpstr>
      <vt:lpstr>Century Gothic</vt:lpstr>
      <vt:lpstr>Times New Roman</vt:lpstr>
      <vt:lpstr>Verdana</vt:lpstr>
      <vt:lpstr>Wingdings 3</vt:lpstr>
      <vt:lpstr>Легкий дым</vt:lpstr>
      <vt:lpstr> «Запасы пресной воды»</vt:lpstr>
      <vt:lpstr>Презентация PowerPoint</vt:lpstr>
      <vt:lpstr>Презентация PowerPoint</vt:lpstr>
      <vt:lpstr>Презентация PowerPoint</vt:lpstr>
      <vt:lpstr>Презентация PowerPoint</vt:lpstr>
      <vt:lpstr>Планирование </vt:lpstr>
      <vt:lpstr>Презентация PowerPoint</vt:lpstr>
      <vt:lpstr>Презентация PowerPoint</vt:lpstr>
      <vt:lpstr>Презентация PowerPoint</vt:lpstr>
      <vt:lpstr>Презентация PowerPoint</vt:lpstr>
      <vt:lpstr>Презентация PowerPoint</vt:lpstr>
      <vt:lpstr>Возобновление запасов пресной воды зависит от испарения с поверхности океанов. Ежегодно океаны испаряют около 505 тысяч куб. км воды, что соответствует слою толщиной 1,4 м. Еще 72 тысячи куб. км воды испаряется с поверхности суши. год в подземные резервуары.</vt:lpstr>
      <vt:lpstr>В глобальном масштабе около двух третей всех осадков возвращается в атмосферу. По запасам водных ресурсов наиболее обеспеченным является регион Латинской Америки, на долю которого приходится треть мирового водостока, за ней следует Азия с ее четвертью мирового водостока. Затем идут страны ОЭСР (20%), страны Африки к югу от Сахары и страны бывшего Советского Союза, на них приходится по 10%. Наиболее ограничены водные ресурсы стран Ближнего Востока и Северной Америки (по 1%).</vt:lpstr>
      <vt:lpstr>Презентация PowerPoint</vt:lpstr>
      <vt:lpstr>В Африка южнее Сахары почти 340 млн человек лишены доступа к безопасной питьевой воде. Полмиллиарда людей в Африке не имеют адекватных очистных сооружений, далеко отставая в этом от других регионов мира.</vt:lpstr>
      <vt:lpstr>Презентация PowerPoint</vt:lpstr>
      <vt:lpstr>Презентация PowerPoint</vt:lpstr>
      <vt:lpstr>Презентация PowerPoint</vt:lpstr>
      <vt:lpstr>Презентация PowerPoint</vt:lpstr>
      <vt:lpstr>Анкетирование</vt:lpstr>
      <vt:lpstr>Классный час в 3 кл.</vt:lpstr>
      <vt:lpstr>Презентация PowerPoint</vt:lpstr>
      <vt:lpstr>Выводы:</vt:lpstr>
      <vt:lpstr>Человек, запомни навсегда! Символ жизни на Земле – вода! Экономь её и береги – Мы ведь на планете не одни! </vt:lpstr>
    </vt:vector>
  </TitlesOfParts>
  <Company>Алания</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Проблема нехватки пресной воды в мире</dc:title>
  <dc:creator>Интернат Ивана Каниди</dc:creator>
  <cp:lastModifiedBy>пк</cp:lastModifiedBy>
  <cp:revision>40</cp:revision>
  <cp:lastPrinted>2018-04-25T08:20:16Z</cp:lastPrinted>
  <dcterms:created xsi:type="dcterms:W3CDTF">2015-12-05T10:34:11Z</dcterms:created>
  <dcterms:modified xsi:type="dcterms:W3CDTF">2018-05-19T05:38:52Z</dcterms:modified>
</cp:coreProperties>
</file>