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9" r:id="rId1"/>
  </p:sldMasterIdLst>
  <p:sldIdLst>
    <p:sldId id="256" r:id="rId2"/>
    <p:sldId id="260" r:id="rId3"/>
    <p:sldId id="257" r:id="rId4"/>
    <p:sldId id="258" r:id="rId5"/>
    <p:sldId id="259" r:id="rId6"/>
    <p:sldId id="264" r:id="rId7"/>
    <p:sldId id="267" r:id="rId8"/>
    <p:sldId id="268" r:id="rId9"/>
    <p:sldId id="26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255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790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323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3366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519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479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937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695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75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508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790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0779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878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595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06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1045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98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045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592" y="1024128"/>
            <a:ext cx="11814048" cy="1325880"/>
          </a:xfr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ru-RU" sz="4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Проблемное обучение как способ реализации  </a:t>
            </a:r>
            <a:br>
              <a:rPr lang="ru-RU" sz="4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</a:br>
            <a:r>
              <a:rPr lang="ru-RU" sz="4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</a:t>
            </a:r>
            <a:r>
              <a:rPr lang="ru-RU" sz="4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истемно-деятельностного</a:t>
            </a:r>
            <a:r>
              <a:rPr lang="ru-RU" sz="4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 подхода </a:t>
            </a:r>
            <a:endParaRPr lang="ru-RU" sz="4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6799" y="2926306"/>
            <a:ext cx="6465640" cy="2029967"/>
          </a:xfrm>
        </p:spPr>
        <p:txBody>
          <a:bodyPr>
            <a:normAutofit/>
          </a:bodyPr>
          <a:lstStyle/>
          <a:p>
            <a:pPr indent="45720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2800" i="1" dirty="0" smtClean="0">
                <a:latin typeface="Times New Roman" panose="02020603050405020304" pitchFamily="18" charset="0"/>
              </a:rPr>
              <a:t>"</a:t>
            </a:r>
            <a:r>
              <a:rPr lang="ru-RU" sz="2800" i="1" cap="none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Человек образованный – тот, кто знает,</a:t>
            </a:r>
            <a:endParaRPr lang="ru-RU" sz="2800" cap="none" dirty="0" smtClean="0">
              <a:solidFill>
                <a:schemeClr val="tx1"/>
              </a:solidFill>
              <a:latin typeface="Monotype Corsiva" panose="03010101010201010101" pitchFamily="66" charset="0"/>
            </a:endParaRPr>
          </a:p>
          <a:p>
            <a:pPr indent="457200" algn="r"/>
            <a:r>
              <a:rPr lang="ru-RU" sz="2800" i="1" cap="none" smtClean="0">
                <a:solidFill>
                  <a:schemeClr val="tx1"/>
                </a:solidFill>
                <a:latin typeface="Monotype Corsiva" panose="03010101010201010101" pitchFamily="66" charset="0"/>
              </a:rPr>
              <a:t> где </a:t>
            </a:r>
            <a:r>
              <a:rPr lang="ru-RU" sz="2800" i="1" cap="none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найти то, чего он не знает</a:t>
            </a: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"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r"/>
            <a:r>
              <a:rPr lang="ru-RU" sz="2400" cap="none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Георг </a:t>
            </a:r>
            <a:r>
              <a:rPr lang="ru-RU" sz="2400" cap="none" dirty="0" err="1">
                <a:solidFill>
                  <a:schemeClr val="tx1"/>
                </a:solidFill>
                <a:latin typeface="Monotype Corsiva" panose="03010101010201010101" pitchFamily="66" charset="0"/>
              </a:rPr>
              <a:t>З</a:t>
            </a:r>
            <a:r>
              <a:rPr lang="ru-RU" sz="2400" cap="none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иммель</a:t>
            </a:r>
            <a:endParaRPr lang="ru-RU" sz="2400" cap="none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20" y="254246"/>
            <a:ext cx="5568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«Первомайская СОШ»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6799" y="5981918"/>
            <a:ext cx="303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подготовил: </a:t>
            </a:r>
          </a:p>
          <a:p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Салтагириев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И.Х-Э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01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Наша цель: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2899" y="1580050"/>
            <a:ext cx="10353762" cy="577934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cap="none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Функционально-грамотная личность </a:t>
            </a:r>
            <a:endParaRPr lang="ru-RU" sz="3600" cap="none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2295144" y="2157984"/>
            <a:ext cx="1078992" cy="123444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996696" y="3520440"/>
            <a:ext cx="2578608" cy="134416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Человек самостоятельный </a:t>
            </a:r>
            <a:endParaRPr lang="ru-RU" sz="2000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742432" y="2258568"/>
            <a:ext cx="36576" cy="1197864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4654296" y="3520440"/>
            <a:ext cx="2386584" cy="134416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Человек познающий </a:t>
            </a:r>
            <a:endParaRPr lang="ru-RU" sz="2000" dirty="0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7744968" y="2157984"/>
            <a:ext cx="1188720" cy="123444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7909560" y="3456432"/>
            <a:ext cx="2734056" cy="150876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Человек умеющий жить среди людей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66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447" y="100584"/>
            <a:ext cx="10455267" cy="1035118"/>
          </a:xfrm>
        </p:spPr>
        <p:txBody>
          <a:bodyPr>
            <a:normAutofit/>
          </a:bodyPr>
          <a:lstStyle/>
          <a:p>
            <a:r>
              <a:rPr lang="ru-RU" sz="6000" cap="none" dirty="0" smtClean="0">
                <a:latin typeface="Monotype Corsiva" panose="03010101010201010101" pitchFamily="66" charset="0"/>
              </a:rPr>
              <a:t>Проблемное обучение</a:t>
            </a:r>
            <a:endParaRPr lang="ru-RU" sz="6000" cap="none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5447" y="1261872"/>
            <a:ext cx="11932921" cy="5596128"/>
          </a:xfrm>
        </p:spPr>
        <p:txBody>
          <a:bodyPr/>
          <a:lstStyle/>
          <a:p>
            <a:r>
              <a:rPr lang="ru-RU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Проблемное обучение  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обучение, при котором преподаватель, систематически создавая проблемные ситуации   и организуя деятельность учащихся по решению проблем, обеспечивает оптимальное сочетание их  самостоятельной поисковой деятельности.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680" y="3136392"/>
            <a:ext cx="4828032" cy="33375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872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848" y="132588"/>
            <a:ext cx="7479792" cy="633679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8" name="Овал 7"/>
          <p:cNvSpPr/>
          <p:nvPr/>
        </p:nvSpPr>
        <p:spPr>
          <a:xfrm>
            <a:off x="10003536" y="110569"/>
            <a:ext cx="2325477" cy="1878092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u="sng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Я учусь </a:t>
            </a:r>
            <a:endParaRPr lang="ru-RU" sz="4000" u="sng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809744" y="100266"/>
            <a:ext cx="2103120" cy="216744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Меня учат 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117739" y="417681"/>
            <a:ext cx="1401714" cy="15709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11" idx="7"/>
            <a:endCxn id="11" idx="3"/>
          </p:cNvCxnSpPr>
          <p:nvPr/>
        </p:nvCxnSpPr>
        <p:spPr>
          <a:xfrm flipH="1">
            <a:off x="5117739" y="417681"/>
            <a:ext cx="1487130" cy="15326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-1" y="696732"/>
            <a:ext cx="41139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Деятельностный подход </a:t>
            </a:r>
            <a:r>
              <a:rPr lang="ru-RU" sz="2000" dirty="0" smtClean="0">
                <a:latin typeface="Monotype Corsiva" panose="03010101010201010101" pitchFamily="66" charset="0"/>
              </a:rPr>
              <a:t>– это метод обучения, при котором ребенок не получает знания в готовом виде, а добывает их сам в процессе  собственной учебно-познавательной деятельности  </a:t>
            </a:r>
          </a:p>
          <a:p>
            <a:endParaRPr lang="ru-RU" sz="2000" dirty="0">
              <a:latin typeface="Monotype Corsiva" panose="03010101010201010101" pitchFamily="66" charset="0"/>
            </a:endParaRPr>
          </a:p>
          <a:p>
            <a:endParaRPr lang="ru-RU" sz="2000" dirty="0" smtClean="0">
              <a:latin typeface="Monotype Corsiva" panose="03010101010201010101" pitchFamily="66" charset="0"/>
            </a:endParaRPr>
          </a:p>
          <a:p>
            <a:endParaRPr lang="ru-RU" sz="2000" dirty="0">
              <a:latin typeface="Monotype Corsiva" panose="03010101010201010101" pitchFamily="66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0" y="3300984"/>
            <a:ext cx="4434840" cy="2368296"/>
          </a:xfrm>
          <a:prstGeom prst="rightArrow">
            <a:avLst/>
          </a:prstGeom>
          <a:solidFill>
            <a:srgbClr val="FFC00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5330952" y="713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945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3" t="3963" r="5804" b="4129"/>
          <a:stretch/>
        </p:blipFill>
        <p:spPr>
          <a:xfrm>
            <a:off x="274321" y="457200"/>
            <a:ext cx="5751576" cy="58704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907024" y="548640"/>
            <a:ext cx="6181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Еще </a:t>
            </a:r>
            <a:r>
              <a:rPr lang="ru-RU" sz="2400" dirty="0">
                <a:solidFill>
                  <a:schemeClr val="accent3"/>
                </a:solidFill>
                <a:latin typeface="Monotype Corsiva" panose="03010101010201010101" pitchFamily="66" charset="0"/>
              </a:rPr>
              <a:t>С</a:t>
            </a:r>
            <a:r>
              <a:rPr lang="ru-RU" sz="2400" dirty="0" smtClean="0">
                <a:solidFill>
                  <a:schemeClr val="accent3"/>
                </a:solidFill>
                <a:latin typeface="Monotype Corsiva" panose="03010101010201010101" pitchFamily="66" charset="0"/>
              </a:rPr>
              <a:t>ократ говорил о том, что научиться играть на флейте можно только играя самому. </a:t>
            </a:r>
            <a:endParaRPr lang="ru-RU" dirty="0">
              <a:solidFill>
                <a:schemeClr val="accent3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40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457200">
              <a:lnSpc>
                <a:spcPct val="100000"/>
              </a:lnSpc>
              <a:spcBef>
                <a:spcPts val="0"/>
              </a:spcBef>
            </a:pPr>
            <a:r>
              <a:rPr lang="ru-RU" b="1" cap="none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Monotype Corsiva" panose="03010101010201010101" pitchFamily="66" charset="0"/>
                <a:ea typeface="+mn-ea"/>
                <a:cs typeface="+mn-cs"/>
              </a:rPr>
              <a:t>Поиск способов решения</a:t>
            </a:r>
            <a:r>
              <a:rPr lang="ru-RU" cap="none" dirty="0">
                <a:solidFill>
                  <a:srgbClr val="FF0000"/>
                </a:solidFill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ru-RU" sz="1800" cap="none" dirty="0">
                <a:solidFill>
                  <a:srgbClr val="FF0000"/>
                </a:solidFill>
                <a:ea typeface="+mn-ea"/>
                <a:cs typeface="+mn-cs"/>
              </a:rPr>
              <a:t/>
            </a:r>
            <a:br>
              <a:rPr lang="ru-RU" sz="1800" cap="none" dirty="0">
                <a:solidFill>
                  <a:srgbClr val="FF0000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6" y="2834640"/>
            <a:ext cx="4462272" cy="36758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Стрелка вниз 3"/>
          <p:cNvSpPr/>
          <p:nvPr/>
        </p:nvSpPr>
        <p:spPr>
          <a:xfrm>
            <a:off x="5702495" y="1416605"/>
            <a:ext cx="786384" cy="1069848"/>
          </a:xfrm>
          <a:prstGeom prst="downArrow">
            <a:avLst/>
          </a:prstGeom>
          <a:solidFill>
            <a:schemeClr val="accent4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658" y="2679192"/>
            <a:ext cx="5504688" cy="36758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5655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/>
          <a:p>
            <a:r>
              <a:rPr lang="ru-RU" cap="none" dirty="0" smtClean="0">
                <a:latin typeface="Monotype Corsiva" panose="03010101010201010101" pitchFamily="66" charset="0"/>
              </a:rPr>
              <a:t>Основные этапы (структура урока) </a:t>
            </a:r>
            <a:br>
              <a:rPr lang="ru-RU" cap="none" dirty="0" smtClean="0">
                <a:latin typeface="Monotype Corsiva" panose="03010101010201010101" pitchFamily="66" charset="0"/>
              </a:rPr>
            </a:br>
            <a:r>
              <a:rPr lang="ru-RU" cap="none" dirty="0" smtClean="0">
                <a:latin typeface="Monotype Corsiva" panose="03010101010201010101" pitchFamily="66" charset="0"/>
              </a:rPr>
              <a:t>по технологии проблемного обучения </a:t>
            </a:r>
            <a:endParaRPr lang="ru-RU" cap="none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4842" y="1795102"/>
            <a:ext cx="11851229" cy="40587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4320" y="3419856"/>
            <a:ext cx="2295144" cy="1499616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Создание проблемной ситуации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688942" y="4011930"/>
            <a:ext cx="941832" cy="31546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50252" y="3419856"/>
            <a:ext cx="2111052" cy="1499616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Выдвижении версий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5934153" y="4011930"/>
            <a:ext cx="1061310" cy="29260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42092" y="3419856"/>
            <a:ext cx="1855020" cy="1499616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Поиск способов решения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 flipV="1">
            <a:off x="9034272" y="3911345"/>
            <a:ext cx="924150" cy="29260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104120" y="3419856"/>
            <a:ext cx="1837944" cy="1499616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Решение проблемы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12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5685" y="239486"/>
            <a:ext cx="4951997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Зачем нужно проблемное обучение?</a:t>
            </a:r>
          </a:p>
          <a:p>
            <a:endParaRPr lang="ru-RU" sz="2800" b="1" dirty="0">
              <a:ln/>
              <a:solidFill>
                <a:schemeClr val="accent3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904" y="1280160"/>
            <a:ext cx="375078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-развитие мышления и способностей учащихся, развитие творческих умений; -усвоение учащимися знаний, умений, добытых в ходе активного поиска и самостоятельного решения проблем, в результате эти знания, умения более прочные, чем при традиционном обучении; -воспитание активной творческой личности учащегося, умеющего видеть, ставить и разрешать нестандартные проблемы; -развитие профессионального проблемного мышления. 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75120" y="1280160"/>
            <a:ext cx="46360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ru-RU" u="sng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u="sng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Целью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деятельностного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 подхода является воспитание личности ребенка как субъекта жизнедеятельности. Быть субъектом – быть хозяином своей деятельности: ставить цели, решать задачи, отвечать за результаты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841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0766581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270</TotalTime>
  <Words>196</Words>
  <Application>Microsoft Office PowerPoint</Application>
  <PresentationFormat>Широкоэкранный</PresentationFormat>
  <Paragraphs>30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Monotype Corsiva</vt:lpstr>
      <vt:lpstr>Times New Roman</vt:lpstr>
      <vt:lpstr>Tw Cen MT</vt:lpstr>
      <vt:lpstr>Капля</vt:lpstr>
      <vt:lpstr>Проблемное обучение как способ реализации   системно-деятельностного  подхода </vt:lpstr>
      <vt:lpstr>Наша цель:  </vt:lpstr>
      <vt:lpstr>Проблемное обучение</vt:lpstr>
      <vt:lpstr>Презентация PowerPoint</vt:lpstr>
      <vt:lpstr>Презентация PowerPoint</vt:lpstr>
      <vt:lpstr>Поиск способов решения  </vt:lpstr>
      <vt:lpstr>Основные этапы (структура урока)  по технологии проблемного обучения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Проблемное обучение через Системно-деятельностьный  подход</dc:title>
  <dc:creator>Имран</dc:creator>
  <cp:lastModifiedBy>Имран</cp:lastModifiedBy>
  <cp:revision>30</cp:revision>
  <dcterms:created xsi:type="dcterms:W3CDTF">2018-09-27T16:55:59Z</dcterms:created>
  <dcterms:modified xsi:type="dcterms:W3CDTF">2018-10-11T18:25:42Z</dcterms:modified>
</cp:coreProperties>
</file>