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9" r:id="rId1"/>
  </p:sldMasterIdLst>
  <p:sldIdLst>
    <p:sldId id="260" r:id="rId2"/>
    <p:sldId id="256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53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7789776" cy="1470025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7356" y="2112941"/>
            <a:ext cx="5429288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B3E97-AC0F-4822-B734-25E64FEA1F29}" type="datetimeFigureOut">
              <a:rPr lang="ru-RU" smtClean="0"/>
              <a:pPr/>
              <a:t>10.03.2021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212A7-CD7E-4C03-B91C-03422B342B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B3E97-AC0F-4822-B734-25E64FEA1F29}" type="datetimeFigureOut">
              <a:rPr lang="ru-RU" smtClean="0"/>
              <a:pPr/>
              <a:t>10.03.2021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212A7-CD7E-4C03-B91C-03422B342B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B3E97-AC0F-4822-B734-25E64FEA1F29}" type="datetimeFigureOut">
              <a:rPr lang="ru-RU" smtClean="0"/>
              <a:pPr/>
              <a:t>10.03.2021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212A7-CD7E-4C03-B91C-03422B342B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C3399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B3E97-AC0F-4822-B734-25E64FEA1F29}" type="datetimeFigureOut">
              <a:rPr lang="ru-RU" smtClean="0"/>
              <a:pPr/>
              <a:t>10.03.2021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212A7-CD7E-4C03-B91C-03422B342B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8604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B3E97-AC0F-4822-B734-25E64FEA1F29}" type="datetimeFigureOut">
              <a:rPr lang="ru-RU" smtClean="0"/>
              <a:pPr/>
              <a:t>10.03.2021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212A7-CD7E-4C03-B91C-03422B342B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B3E97-AC0F-4822-B734-25E64FEA1F29}" type="datetimeFigureOut">
              <a:rPr lang="ru-RU" smtClean="0"/>
              <a:pPr/>
              <a:t>10.03.2021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212A7-CD7E-4C03-B91C-03422B342B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B3E97-AC0F-4822-B734-25E64FEA1F29}" type="datetimeFigureOut">
              <a:rPr lang="ru-RU" smtClean="0"/>
              <a:pPr/>
              <a:t>10.03.2021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212A7-CD7E-4C03-B91C-03422B342B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B3E97-AC0F-4822-B734-25E64FEA1F29}" type="datetimeFigureOut">
              <a:rPr lang="ru-RU" smtClean="0"/>
              <a:pPr/>
              <a:t>10.03.2021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212A7-CD7E-4C03-B91C-03422B342B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B3E97-AC0F-4822-B734-25E64FEA1F29}" type="datetimeFigureOut">
              <a:rPr lang="ru-RU" smtClean="0"/>
              <a:pPr/>
              <a:t>10.03.2021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212A7-CD7E-4C03-B91C-03422B342B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B3E97-AC0F-4822-B734-25E64FEA1F29}" type="datetimeFigureOut">
              <a:rPr lang="ru-RU" smtClean="0"/>
              <a:pPr/>
              <a:t>10.03.2021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212A7-CD7E-4C03-B91C-03422B342B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B3E97-AC0F-4822-B734-25E64FEA1F29}" type="datetimeFigureOut">
              <a:rPr lang="ru-RU" smtClean="0"/>
              <a:pPr/>
              <a:t>10.03.2021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212A7-CD7E-4C03-B91C-03422B342B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rgbClr val="FFFFFF">
              <a:alpha val="65098"/>
            </a:srgb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3B3E97-AC0F-4822-B734-25E64FEA1F29}" type="datetimeFigureOut">
              <a:rPr lang="ru-RU" smtClean="0"/>
              <a:pPr/>
              <a:t>10.03.2021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4212A7-CD7E-4C03-B91C-03422B342B9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Relationship Id="rId4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1429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3333CC"/>
                </a:solidFill>
              </a:rPr>
              <a:t>Викторина- тест « Силы в природе»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B050"/>
                </a:solidFill>
              </a:rPr>
              <a:t>7 класс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 smtClean="0">
                <a:solidFill>
                  <a:srgbClr val="C00000"/>
                </a:solidFill>
              </a:rPr>
              <a:t>Выполнил учитель физики</a:t>
            </a:r>
            <a:br>
              <a:rPr lang="ru-RU" sz="2700" dirty="0" smtClean="0">
                <a:solidFill>
                  <a:srgbClr val="C00000"/>
                </a:solidFill>
              </a:rPr>
            </a:br>
            <a:r>
              <a:rPr lang="ru-RU" sz="2700" dirty="0" smtClean="0">
                <a:solidFill>
                  <a:srgbClr val="C00000"/>
                </a:solidFill>
              </a:rPr>
              <a:t> </a:t>
            </a:r>
            <a:r>
              <a:rPr lang="ru-RU" sz="2700" dirty="0" smtClean="0">
                <a:solidFill>
                  <a:srgbClr val="C00000"/>
                </a:solidFill>
              </a:rPr>
              <a:t>МБОУ </a:t>
            </a:r>
            <a:r>
              <a:rPr lang="ru-RU" sz="2700" dirty="0" smtClean="0">
                <a:solidFill>
                  <a:srgbClr val="C00000"/>
                </a:solidFill>
              </a:rPr>
              <a:t>«</a:t>
            </a:r>
            <a:r>
              <a:rPr lang="ru-RU" sz="2700" dirty="0" smtClean="0">
                <a:solidFill>
                  <a:srgbClr val="C00000"/>
                </a:solidFill>
              </a:rPr>
              <a:t>Первомайская СОШ» </a:t>
            </a:r>
            <a:br>
              <a:rPr lang="ru-RU" sz="2700" dirty="0" smtClean="0">
                <a:solidFill>
                  <a:srgbClr val="C00000"/>
                </a:solidFill>
              </a:rPr>
            </a:br>
            <a:r>
              <a:rPr lang="ru-RU" sz="2700" dirty="0" err="1" smtClean="0">
                <a:solidFill>
                  <a:srgbClr val="C00000"/>
                </a:solidFill>
              </a:rPr>
              <a:t>Салтагириев</a:t>
            </a:r>
            <a:r>
              <a:rPr lang="ru-RU" sz="2700" dirty="0" smtClean="0">
                <a:solidFill>
                  <a:srgbClr val="C00000"/>
                </a:solidFill>
              </a:rPr>
              <a:t> </a:t>
            </a:r>
            <a:r>
              <a:rPr lang="ru-RU" sz="2700" dirty="0" err="1" smtClean="0">
                <a:solidFill>
                  <a:srgbClr val="C00000"/>
                </a:solidFill>
              </a:rPr>
              <a:t>Имран</a:t>
            </a:r>
            <a:r>
              <a:rPr lang="ru-RU" sz="2700" dirty="0" smtClean="0">
                <a:solidFill>
                  <a:srgbClr val="C00000"/>
                </a:solidFill>
              </a:rPr>
              <a:t> Хасан-</a:t>
            </a:r>
            <a:r>
              <a:rPr lang="ru-RU" sz="2700" dirty="0" err="1" smtClean="0">
                <a:solidFill>
                  <a:srgbClr val="C00000"/>
                </a:solidFill>
              </a:rPr>
              <a:t>Эдилович</a:t>
            </a:r>
            <a:endParaRPr lang="ru-RU" sz="2700" dirty="0">
              <a:solidFill>
                <a:srgbClr val="C00000"/>
              </a:solidFill>
            </a:endParaRPr>
          </a:p>
        </p:txBody>
      </p:sp>
      <p:pic>
        <p:nvPicPr>
          <p:cNvPr id="2050" name="Picture 2" descr="D:\Desktop\ucheniki_w450_h4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5737" y="3284984"/>
            <a:ext cx="4752528" cy="34563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928670"/>
            <a:ext cx="5114932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На сколько сантиметров растянется пружина жесткостью 100 Н/м под действием силы 20 Н?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Овал 2">
            <a:hlinkClick r:id="" action="ppaction://noaction">
              <a:snd r:embed="rId2" name="applause.wav"/>
            </a:hlinkClick>
          </p:cNvPr>
          <p:cNvSpPr/>
          <p:nvPr/>
        </p:nvSpPr>
        <p:spPr>
          <a:xfrm>
            <a:off x="6000760" y="4572008"/>
            <a:ext cx="2786082" cy="150019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u="sng" dirty="0" smtClean="0">
                <a:solidFill>
                  <a:srgbClr val="3333CC"/>
                </a:solidFill>
              </a:rPr>
              <a:t>20 см</a:t>
            </a:r>
            <a:endParaRPr lang="ru-RU" sz="3600" b="1" u="sng" dirty="0">
              <a:solidFill>
                <a:srgbClr val="3333CC"/>
              </a:solidFill>
            </a:endParaRPr>
          </a:p>
        </p:txBody>
      </p:sp>
      <p:sp>
        <p:nvSpPr>
          <p:cNvPr id="4" name="Овал 3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5929322" y="928670"/>
            <a:ext cx="3000396" cy="142876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u="sng" dirty="0" smtClean="0">
                <a:solidFill>
                  <a:srgbClr val="3333CC"/>
                </a:solidFill>
              </a:rPr>
              <a:t>2см</a:t>
            </a:r>
            <a:endParaRPr lang="ru-RU" sz="3600" b="1" u="sng" dirty="0">
              <a:solidFill>
                <a:srgbClr val="3333CC"/>
              </a:solidFill>
            </a:endParaRPr>
          </a:p>
        </p:txBody>
      </p:sp>
      <p:sp>
        <p:nvSpPr>
          <p:cNvPr id="5" name="Овал 4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6072166" y="2786058"/>
            <a:ext cx="2857552" cy="142876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u="sng" dirty="0" smtClean="0">
                <a:solidFill>
                  <a:srgbClr val="3333CC"/>
                </a:solidFill>
              </a:rPr>
              <a:t>5 см</a:t>
            </a:r>
            <a:endParaRPr lang="ru-RU" sz="3600" b="1" u="sng" dirty="0">
              <a:solidFill>
                <a:srgbClr val="3333CC"/>
              </a:solidFill>
            </a:endParaRPr>
          </a:p>
        </p:txBody>
      </p:sp>
      <p:pic>
        <p:nvPicPr>
          <p:cNvPr id="3075" name="Picture 3" descr="D:\Desktop\291-4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1" y="2786058"/>
            <a:ext cx="4712559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285728"/>
            <a:ext cx="51224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Основная единица измерения силы: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2" name="Овал 11">
            <a:hlinkClick r:id="" action="ppaction://hlinkshowjump?jump=nextslide">
              <a:snd r:embed="rId2" name="applause.wav"/>
            </a:hlinkClick>
          </p:cNvPr>
          <p:cNvSpPr/>
          <p:nvPr/>
        </p:nvSpPr>
        <p:spPr>
          <a:xfrm>
            <a:off x="6929454" y="714356"/>
            <a:ext cx="1857388" cy="150019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hlinkClick r:id="" action="ppaction://noaction">
                  <a:snd r:embed="rId2" name="applause.wav"/>
                </a:hlinkClick>
              </a:rPr>
              <a:t>Н</a:t>
            </a:r>
            <a:endParaRPr lang="ru-RU" sz="8000" dirty="0"/>
          </a:p>
        </p:txBody>
      </p:sp>
      <p:sp>
        <p:nvSpPr>
          <p:cNvPr id="13" name="Овал 12"/>
          <p:cNvSpPr/>
          <p:nvPr/>
        </p:nvSpPr>
        <p:spPr>
          <a:xfrm>
            <a:off x="6929454" y="2857496"/>
            <a:ext cx="1785950" cy="128588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hlinkClick r:id="" action="ppaction://noaction">
                  <a:snd r:embed="rId3" name="bomb.wav"/>
                </a:hlinkClick>
              </a:rPr>
              <a:t>Па</a:t>
            </a:r>
            <a:endParaRPr lang="ru-RU" sz="6600" dirty="0"/>
          </a:p>
        </p:txBody>
      </p:sp>
      <p:sp>
        <p:nvSpPr>
          <p:cNvPr id="14" name="Овал 13"/>
          <p:cNvSpPr/>
          <p:nvPr/>
        </p:nvSpPr>
        <p:spPr>
          <a:xfrm>
            <a:off x="6858016" y="4929198"/>
            <a:ext cx="1857388" cy="121444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hlinkClick r:id="" action="ppaction://noaction">
                  <a:snd r:embed="rId3" name="bomb.wav"/>
                </a:hlinkClick>
              </a:rPr>
              <a:t>Дж</a:t>
            </a:r>
            <a:endParaRPr lang="ru-RU" sz="6600" dirty="0"/>
          </a:p>
        </p:txBody>
      </p:sp>
      <p:pic>
        <p:nvPicPr>
          <p:cNvPr id="1026" name="Picture 2" descr="D:\Desktop\03-07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1428736"/>
            <a:ext cx="5429288" cy="407196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6143668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Сила тяжести зависит от :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8" name="Овал 7">
            <a:hlinkClick r:id="" action="ppaction://hlinkshowjump?jump=nextslide">
              <a:snd r:embed="rId2" name="bomb.wav"/>
            </a:hlinkClick>
          </p:cNvPr>
          <p:cNvSpPr/>
          <p:nvPr/>
        </p:nvSpPr>
        <p:spPr>
          <a:xfrm>
            <a:off x="6643702" y="1000108"/>
            <a:ext cx="1928826" cy="128588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u="sng" dirty="0" smtClean="0">
                <a:solidFill>
                  <a:srgbClr val="7030A0"/>
                </a:solidFill>
                <a:hlinkClick r:id="" action="ppaction://noaction">
                  <a:snd r:embed="rId2" name="bomb.wav"/>
                </a:hlinkClick>
              </a:rPr>
              <a:t>высоты</a:t>
            </a:r>
            <a:endParaRPr lang="ru-RU" sz="2800" b="1" u="sng" dirty="0">
              <a:solidFill>
                <a:srgbClr val="7030A0"/>
              </a:solidFill>
            </a:endParaRPr>
          </a:p>
        </p:txBody>
      </p:sp>
      <p:sp>
        <p:nvSpPr>
          <p:cNvPr id="9" name="Овал 8">
            <a:hlinkClick r:id="" action="ppaction://noaction">
              <a:snd r:embed="rId2" name="bomb.wav"/>
            </a:hlinkClick>
          </p:cNvPr>
          <p:cNvSpPr/>
          <p:nvPr/>
        </p:nvSpPr>
        <p:spPr>
          <a:xfrm>
            <a:off x="6500826" y="4643446"/>
            <a:ext cx="2000264" cy="135732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u="sng" dirty="0" err="1" smtClean="0">
                <a:solidFill>
                  <a:srgbClr val="7030A0"/>
                </a:solidFill>
                <a:hlinkClick r:id="" action="ppaction://noaction">
                  <a:snd r:embed="rId2" name="bomb.wav"/>
                </a:hlinkClick>
              </a:rPr>
              <a:t>разме-ров</a:t>
            </a:r>
            <a:endParaRPr lang="ru-RU" sz="2800" b="1" u="sng" dirty="0">
              <a:solidFill>
                <a:srgbClr val="7030A0"/>
              </a:solidFill>
            </a:endParaRPr>
          </a:p>
        </p:txBody>
      </p:sp>
      <p:pic>
        <p:nvPicPr>
          <p:cNvPr id="1026" name="Picture 2" descr="D:\Desktop\gravity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1142984"/>
            <a:ext cx="4150214" cy="4072573"/>
          </a:xfrm>
          <a:prstGeom prst="rect">
            <a:avLst/>
          </a:prstGeom>
          <a:noFill/>
        </p:spPr>
      </p:pic>
      <p:sp>
        <p:nvSpPr>
          <p:cNvPr id="11" name="Овал 10">
            <a:hlinkClick r:id="" action="ppaction://noaction">
              <a:snd r:embed="rId4" name="applause.wav"/>
            </a:hlinkClick>
          </p:cNvPr>
          <p:cNvSpPr/>
          <p:nvPr/>
        </p:nvSpPr>
        <p:spPr>
          <a:xfrm>
            <a:off x="6572264" y="2714620"/>
            <a:ext cx="2071702" cy="127159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u="sng" dirty="0">
                <a:solidFill>
                  <a:srgbClr val="7030A0"/>
                </a:solidFill>
                <a:hlinkClick r:id="" action="ppaction://noaction">
                  <a:snd r:embed="rId4" name="applause.wav"/>
                </a:hlinkClick>
              </a:rPr>
              <a:t>м</a:t>
            </a:r>
            <a:r>
              <a:rPr lang="ru-RU" sz="2800" b="1" u="sng" dirty="0" smtClean="0">
                <a:solidFill>
                  <a:srgbClr val="7030A0"/>
                </a:solidFill>
                <a:hlinkClick r:id="" action="ppaction://noaction">
                  <a:snd r:embed="rId4" name="applause.wav"/>
                </a:hlinkClick>
              </a:rPr>
              <a:t>ассы тела</a:t>
            </a:r>
            <a:endParaRPr lang="ru-RU" sz="2800" b="1" u="sng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972056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Как называется прибор для измерения сил?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Овал 2">
            <a:hlinkClick r:id="" action="ppaction://hlinkshowjump?jump=nextslide">
              <a:snd r:embed="rId2" name="bomb.wav"/>
            </a:hlinkClick>
          </p:cNvPr>
          <p:cNvSpPr/>
          <p:nvPr/>
        </p:nvSpPr>
        <p:spPr>
          <a:xfrm>
            <a:off x="6286512" y="571480"/>
            <a:ext cx="2571768" cy="128588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u="sng" dirty="0" smtClean="0">
                <a:solidFill>
                  <a:srgbClr val="7030A0"/>
                </a:solidFill>
              </a:rPr>
              <a:t> </a:t>
            </a:r>
            <a:r>
              <a:rPr lang="ru-RU" sz="2800" b="1" u="sng" dirty="0" smtClean="0">
                <a:solidFill>
                  <a:srgbClr val="3333CC"/>
                </a:solidFill>
                <a:hlinkClick r:id="" action="ppaction://noaction">
                  <a:snd r:embed="rId2" name="bomb.wav"/>
                </a:hlinkClick>
              </a:rPr>
              <a:t>манометр</a:t>
            </a:r>
            <a:endParaRPr lang="ru-RU" sz="2800" b="1" u="sng" dirty="0">
              <a:solidFill>
                <a:srgbClr val="3333CC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6357950" y="4143380"/>
            <a:ext cx="2428892" cy="142876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u="sng" dirty="0">
                <a:solidFill>
                  <a:srgbClr val="7030A0"/>
                </a:solidFill>
                <a:hlinkClick r:id="" action="ppaction://noaction">
                  <a:snd r:embed="rId3" name="applause.wav"/>
                </a:hlinkClick>
              </a:rPr>
              <a:t>д</a:t>
            </a:r>
            <a:r>
              <a:rPr lang="ru-RU" sz="2800" b="1" u="sng" dirty="0" smtClean="0">
                <a:solidFill>
                  <a:srgbClr val="7030A0"/>
                </a:solidFill>
                <a:hlinkClick r:id="" action="ppaction://noaction">
                  <a:snd r:embed="rId3" name="applause.wav"/>
                </a:hlinkClick>
              </a:rPr>
              <a:t>инамо-</a:t>
            </a:r>
          </a:p>
          <a:p>
            <a:pPr algn="ctr"/>
            <a:r>
              <a:rPr lang="ru-RU" sz="2800" b="1" u="sng" dirty="0" smtClean="0">
                <a:solidFill>
                  <a:srgbClr val="7030A0"/>
                </a:solidFill>
                <a:hlinkClick r:id="" action="ppaction://noaction">
                  <a:snd r:embed="rId3" name="applause.wav"/>
                </a:hlinkClick>
              </a:rPr>
              <a:t>метр</a:t>
            </a:r>
            <a:endParaRPr lang="ru-RU" sz="2800" b="1" u="sng" dirty="0">
              <a:solidFill>
                <a:srgbClr val="7030A0"/>
              </a:solidFill>
            </a:endParaRPr>
          </a:p>
        </p:txBody>
      </p:sp>
      <p:sp>
        <p:nvSpPr>
          <p:cNvPr id="5" name="Овал 4">
            <a:hlinkClick r:id="" action="ppaction://hlinkshowjump?jump=nextslide">
              <a:snd r:embed="rId2" name="bomb.wav"/>
            </a:hlinkClick>
          </p:cNvPr>
          <p:cNvSpPr/>
          <p:nvPr/>
        </p:nvSpPr>
        <p:spPr>
          <a:xfrm>
            <a:off x="6357950" y="2357430"/>
            <a:ext cx="2428892" cy="135732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u="sng" dirty="0" smtClean="0">
                <a:solidFill>
                  <a:srgbClr val="3333CC"/>
                </a:solidFill>
                <a:hlinkClick r:id="" action="ppaction://noaction">
                  <a:snd r:embed="rId2" name="bomb.wav"/>
                </a:hlinkClick>
              </a:rPr>
              <a:t>мензурка</a:t>
            </a:r>
            <a:endParaRPr lang="ru-RU" sz="2800" b="1" u="sng" dirty="0">
              <a:solidFill>
                <a:srgbClr val="3333CC"/>
              </a:solidFill>
            </a:endParaRPr>
          </a:p>
        </p:txBody>
      </p:sp>
      <p:pic>
        <p:nvPicPr>
          <p:cNvPr id="2050" name="Picture 2" descr="D:\Desktop\03-04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1500174"/>
            <a:ext cx="5143483" cy="38576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4900618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Если тело покоится на горизонтальной опоре, то его вес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4" name="Овал 3">
            <a:hlinkClick r:id="" action="ppaction://hlinkshowjump?jump=nextslide">
              <a:snd r:embed="rId2" name="applause.wav"/>
            </a:hlinkClick>
          </p:cNvPr>
          <p:cNvSpPr/>
          <p:nvPr/>
        </p:nvSpPr>
        <p:spPr>
          <a:xfrm>
            <a:off x="5715008" y="642918"/>
            <a:ext cx="3071834" cy="157163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u="sng" dirty="0" smtClean="0">
                <a:solidFill>
                  <a:srgbClr val="3333CC"/>
                </a:solidFill>
                <a:hlinkClick r:id="" action="ppaction://noaction">
                  <a:snd r:embed="rId2" name="applause.wav"/>
                </a:hlinkClick>
              </a:rPr>
              <a:t>равен силе тяжести</a:t>
            </a:r>
            <a:endParaRPr lang="ru-RU" sz="3200" b="1" u="sng" dirty="0">
              <a:solidFill>
                <a:srgbClr val="3333CC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500694" y="2571744"/>
            <a:ext cx="3214710" cy="157163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u="sng" dirty="0" smtClean="0">
                <a:solidFill>
                  <a:srgbClr val="3333CC"/>
                </a:solidFill>
                <a:hlinkClick r:id="" action="ppaction://noaction">
                  <a:snd r:embed="rId3" name="bomb.wav"/>
                </a:hlinkClick>
              </a:rPr>
              <a:t>больше силы тяжести</a:t>
            </a:r>
            <a:endParaRPr lang="ru-RU" sz="2800" b="1" u="sng" dirty="0">
              <a:solidFill>
                <a:srgbClr val="3333CC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429256" y="4643446"/>
            <a:ext cx="3286148" cy="150019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u="sng" dirty="0" smtClean="0">
                <a:solidFill>
                  <a:srgbClr val="3333CC"/>
                </a:solidFill>
                <a:hlinkClick r:id="" action="ppaction://noaction">
                  <a:snd r:embed="rId3" name="bomb.wav"/>
                </a:hlinkClick>
              </a:rPr>
              <a:t>меньше силы тяжести</a:t>
            </a:r>
            <a:endParaRPr lang="ru-RU" sz="2800" b="1" u="sng" dirty="0">
              <a:solidFill>
                <a:srgbClr val="3333CC"/>
              </a:solidFill>
            </a:endParaRPr>
          </a:p>
        </p:txBody>
      </p:sp>
      <p:pic>
        <p:nvPicPr>
          <p:cNvPr id="1029" name="Picture 5" descr="D:\Desktop\810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57356" y="2143116"/>
            <a:ext cx="2786082" cy="36504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85794"/>
            <a:ext cx="518637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Чему примерно равна сила тяжести, действующая на мяч массой 0,5 кг?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5643570" y="785794"/>
            <a:ext cx="2571768" cy="142876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u="sng" dirty="0" smtClean="0">
                <a:solidFill>
                  <a:srgbClr val="3333CC"/>
                </a:solidFill>
                <a:hlinkClick r:id="" action="ppaction://noaction">
                  <a:snd r:embed="rId2" name="bomb.wav"/>
                </a:hlinkClick>
              </a:rPr>
              <a:t>0,5 Н</a:t>
            </a:r>
            <a:endParaRPr lang="ru-RU" sz="5400" u="sng" dirty="0">
              <a:solidFill>
                <a:srgbClr val="3333CC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5786446" y="2571744"/>
            <a:ext cx="2500330" cy="150019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u="sng" dirty="0" smtClean="0">
                <a:solidFill>
                  <a:srgbClr val="3333CC"/>
                </a:solidFill>
                <a:hlinkClick r:id="" action="ppaction://noaction">
                  <a:snd r:embed="rId2" name="bomb.wav"/>
                </a:hlinkClick>
              </a:rPr>
              <a:t>50 Н</a:t>
            </a:r>
            <a:endParaRPr lang="ru-RU" sz="5400" u="sng" dirty="0">
              <a:solidFill>
                <a:srgbClr val="3333CC"/>
              </a:solidFill>
            </a:endParaRPr>
          </a:p>
        </p:txBody>
      </p:sp>
      <p:sp>
        <p:nvSpPr>
          <p:cNvPr id="5" name="Овал 4">
            <a:hlinkClick r:id="" action="ppaction://hlinkshowjump?jump=nextslide">
              <a:snd r:embed="rId3" name="applause.wav"/>
            </a:hlinkClick>
          </p:cNvPr>
          <p:cNvSpPr/>
          <p:nvPr/>
        </p:nvSpPr>
        <p:spPr>
          <a:xfrm>
            <a:off x="5857884" y="4500570"/>
            <a:ext cx="2500330" cy="150019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u="sng" dirty="0" smtClean="0">
                <a:solidFill>
                  <a:srgbClr val="3333CC"/>
                </a:solidFill>
                <a:hlinkClick r:id="" action="ppaction://noaction">
                  <a:snd r:embed="rId3" name="applause.wav"/>
                </a:hlinkClick>
              </a:rPr>
              <a:t>5Н</a:t>
            </a:r>
            <a:endParaRPr lang="ru-RU" sz="5400" u="sng" dirty="0">
              <a:solidFill>
                <a:srgbClr val="3333CC"/>
              </a:solidFill>
            </a:endParaRPr>
          </a:p>
        </p:txBody>
      </p:sp>
      <p:pic>
        <p:nvPicPr>
          <p:cNvPr id="3074" name="Picture 2" descr="D:\Desktop\88645_sm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480" y="2428854"/>
            <a:ext cx="3143272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857232"/>
            <a:ext cx="5614998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Какую примерно массу имеет тело весом 120 Н?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вал 2">
            <a:hlinkClick r:id="" action="ppaction://noaction">
              <a:snd r:embed="rId2" name="applause.wav"/>
            </a:hlinkClick>
          </p:cNvPr>
          <p:cNvSpPr/>
          <p:nvPr/>
        </p:nvSpPr>
        <p:spPr>
          <a:xfrm>
            <a:off x="6000760" y="4429132"/>
            <a:ext cx="2786082" cy="150019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u="sng" dirty="0" smtClean="0">
                <a:solidFill>
                  <a:srgbClr val="3333CC"/>
                </a:solidFill>
                <a:hlinkClick r:id="" action="ppaction://noaction">
                  <a:snd r:embed="rId2" name="applause.wav"/>
                </a:hlinkClick>
              </a:rPr>
              <a:t>12 кг</a:t>
            </a:r>
            <a:endParaRPr lang="ru-RU" sz="4400" u="sng" dirty="0">
              <a:solidFill>
                <a:srgbClr val="3333CC"/>
              </a:solidFill>
            </a:endParaRPr>
          </a:p>
        </p:txBody>
      </p:sp>
      <p:sp>
        <p:nvSpPr>
          <p:cNvPr id="4" name="Овал 3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6000760" y="2857496"/>
            <a:ext cx="2714644" cy="128588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u="sng" dirty="0" smtClean="0">
                <a:solidFill>
                  <a:srgbClr val="3333CC"/>
                </a:solidFill>
                <a:hlinkClick r:id="" action="ppaction://noaction">
                  <a:snd r:embed="rId3" name="bomb.wav"/>
                </a:hlinkClick>
              </a:rPr>
              <a:t>120 кг</a:t>
            </a:r>
            <a:endParaRPr lang="ru-RU" sz="4400" u="sng" dirty="0">
              <a:solidFill>
                <a:srgbClr val="3333CC"/>
              </a:solidFill>
            </a:endParaRPr>
          </a:p>
        </p:txBody>
      </p:sp>
      <p:sp>
        <p:nvSpPr>
          <p:cNvPr id="5" name="Овал 4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6072198" y="1285860"/>
            <a:ext cx="2571768" cy="121444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u="sng" dirty="0" smtClean="0">
                <a:solidFill>
                  <a:srgbClr val="3333CC"/>
                </a:solidFill>
                <a:hlinkClick r:id="" action="ppaction://noaction">
                  <a:snd r:embed="rId3" name="bomb.wav"/>
                </a:hlinkClick>
              </a:rPr>
              <a:t>60 кг</a:t>
            </a:r>
            <a:endParaRPr lang="ru-RU" sz="4400" u="sng" dirty="0">
              <a:solidFill>
                <a:srgbClr val="3333CC"/>
              </a:solidFill>
            </a:endParaRPr>
          </a:p>
        </p:txBody>
      </p:sp>
      <p:pic>
        <p:nvPicPr>
          <p:cNvPr id="4098" name="Picture 2" descr="D:\Desktop\adhearlogo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1928802"/>
            <a:ext cx="4524380" cy="33932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Desktop\3563900_04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428869"/>
            <a:ext cx="4624420" cy="285751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071546"/>
            <a:ext cx="642942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dirty="0" smtClean="0">
                <a:solidFill>
                  <a:srgbClr val="C00000"/>
                </a:solidFill>
              </a:rPr>
              <a:t> Электровоз тянет вагоны с силой 300 кН. Сила сопротивления равна 170 кН. Вычислите равнодействующую этих сил.</a:t>
            </a:r>
            <a:r>
              <a:rPr lang="ru-RU" sz="3600" b="1" dirty="0" smtClean="0">
                <a:solidFill>
                  <a:srgbClr val="FF0000"/>
                </a:solidFill>
              </a:rPr>
              <a:t/>
            </a:r>
            <a:br>
              <a:rPr lang="ru-RU" sz="3600" b="1" dirty="0" smtClean="0">
                <a:solidFill>
                  <a:srgbClr val="FF0000"/>
                </a:solidFill>
              </a:rPr>
            </a:b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Овал 2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6500826" y="4500570"/>
            <a:ext cx="2428860" cy="121444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u="sng" dirty="0" smtClean="0">
                <a:solidFill>
                  <a:srgbClr val="3333CC"/>
                </a:solidFill>
              </a:rPr>
              <a:t>60 кН</a:t>
            </a:r>
            <a:endParaRPr lang="ru-RU" sz="4400" u="sng" dirty="0">
              <a:solidFill>
                <a:srgbClr val="3333CC"/>
              </a:solidFill>
            </a:endParaRPr>
          </a:p>
        </p:txBody>
      </p:sp>
      <p:sp>
        <p:nvSpPr>
          <p:cNvPr id="4" name="Овал 3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6357918" y="2786058"/>
            <a:ext cx="2786082" cy="142876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u="sng" dirty="0" smtClean="0">
                <a:solidFill>
                  <a:srgbClr val="3333CC"/>
                </a:solidFill>
              </a:rPr>
              <a:t>470  кН</a:t>
            </a:r>
            <a:endParaRPr lang="ru-RU" sz="4400" u="sng" dirty="0">
              <a:solidFill>
                <a:srgbClr val="3333CC"/>
              </a:solidFill>
            </a:endParaRPr>
          </a:p>
        </p:txBody>
      </p:sp>
      <p:sp>
        <p:nvSpPr>
          <p:cNvPr id="5" name="Овал 4">
            <a:hlinkClick r:id="" action="ppaction://noaction">
              <a:snd r:embed="rId4" name="applause.wav"/>
            </a:hlinkClick>
          </p:cNvPr>
          <p:cNvSpPr/>
          <p:nvPr/>
        </p:nvSpPr>
        <p:spPr>
          <a:xfrm>
            <a:off x="6500826" y="1142984"/>
            <a:ext cx="2500330" cy="150019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u="sng" dirty="0" smtClean="0">
                <a:solidFill>
                  <a:srgbClr val="3333CC"/>
                </a:solidFill>
              </a:rPr>
              <a:t>130 кН</a:t>
            </a:r>
            <a:endParaRPr lang="ru-RU" sz="4400" u="sng" dirty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928670"/>
            <a:ext cx="5286412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В гололедицу тротуары посыпают песком, при этом сила трения подошв обуви о лед...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Овал 2">
            <a:hlinkClick r:id="" action="ppaction://noaction">
              <a:snd r:embed="rId2" name="applause.wav"/>
            </a:hlinkClick>
          </p:cNvPr>
          <p:cNvSpPr/>
          <p:nvPr/>
        </p:nvSpPr>
        <p:spPr>
          <a:xfrm>
            <a:off x="6143636" y="2643182"/>
            <a:ext cx="2786082" cy="150019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u="sng" dirty="0" err="1" smtClean="0">
                <a:solidFill>
                  <a:srgbClr val="3333CC"/>
                </a:solidFill>
              </a:rPr>
              <a:t>увеличи-вается</a:t>
            </a:r>
            <a:endParaRPr lang="ru-RU" sz="2800" b="1" u="sng" dirty="0">
              <a:solidFill>
                <a:srgbClr val="3333CC"/>
              </a:solidFill>
            </a:endParaRPr>
          </a:p>
        </p:txBody>
      </p:sp>
      <p:sp>
        <p:nvSpPr>
          <p:cNvPr id="4" name="Овал 3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5929322" y="928670"/>
            <a:ext cx="3000396" cy="142876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u="sng" dirty="0" err="1" smtClean="0">
                <a:solidFill>
                  <a:srgbClr val="3333CC"/>
                </a:solidFill>
              </a:rPr>
              <a:t>умень</a:t>
            </a:r>
            <a:r>
              <a:rPr lang="ru-RU" sz="2800" b="1" u="sng" dirty="0" smtClean="0">
                <a:solidFill>
                  <a:srgbClr val="3333CC"/>
                </a:solidFill>
              </a:rPr>
              <a:t>-</a:t>
            </a:r>
          </a:p>
          <a:p>
            <a:pPr algn="ctr"/>
            <a:r>
              <a:rPr lang="ru-RU" sz="2800" b="1" u="sng" dirty="0" err="1" smtClean="0">
                <a:solidFill>
                  <a:srgbClr val="3333CC"/>
                </a:solidFill>
              </a:rPr>
              <a:t>шается</a:t>
            </a:r>
            <a:endParaRPr lang="ru-RU" sz="2800" b="1" u="sng" dirty="0">
              <a:solidFill>
                <a:srgbClr val="3333CC"/>
              </a:solidFill>
            </a:endParaRPr>
          </a:p>
        </p:txBody>
      </p:sp>
      <p:sp>
        <p:nvSpPr>
          <p:cNvPr id="5" name="Овал 4">
            <a:hlinkClick r:id="" action="ppaction://noaction">
              <a:snd r:embed="rId3" name="bomb.wav"/>
            </a:hlinkClick>
          </p:cNvPr>
          <p:cNvSpPr/>
          <p:nvPr/>
        </p:nvSpPr>
        <p:spPr>
          <a:xfrm>
            <a:off x="6072198" y="4429132"/>
            <a:ext cx="2857520" cy="128588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u="sng" dirty="0" smtClean="0">
                <a:solidFill>
                  <a:srgbClr val="3333CC"/>
                </a:solidFill>
              </a:rPr>
              <a:t>не изменяется</a:t>
            </a:r>
            <a:endParaRPr lang="ru-RU" sz="2800" b="1" u="sng" dirty="0">
              <a:solidFill>
                <a:srgbClr val="3333CC"/>
              </a:solidFill>
            </a:endParaRPr>
          </a:p>
        </p:txBody>
      </p:sp>
      <p:pic>
        <p:nvPicPr>
          <p:cNvPr id="2050" name="Picture 2" descr="D:\Desktop\x_517b9bc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57290" y="2714620"/>
            <a:ext cx="3525835" cy="264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1908700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</Template>
  <TotalTime>189</TotalTime>
  <Words>173</Words>
  <Application>Microsoft Office PowerPoint</Application>
  <PresentationFormat>Экран (4:3)</PresentationFormat>
  <Paragraphs>39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Calibri</vt:lpstr>
      <vt:lpstr>TS101908700</vt:lpstr>
      <vt:lpstr>Викторина- тест « Силы в природе» 7 класс Выполнил учитель физики  МБОУ «Первомайская СОШ»  Салтагириев Имран Хасан-Эдилович</vt:lpstr>
      <vt:lpstr>Презентация PowerPoint</vt:lpstr>
      <vt:lpstr>Сила тяжести зависит от :</vt:lpstr>
      <vt:lpstr>Как называется прибор для измерения сил?</vt:lpstr>
      <vt:lpstr>Если тело покоится на горизонтальной опоре, то его вес</vt:lpstr>
      <vt:lpstr>Чему примерно равна сила тяжести, действующая на мяч массой 0,5 кг?</vt:lpstr>
      <vt:lpstr>Какую примерно массу имеет тело весом 120 Н? </vt:lpstr>
      <vt:lpstr> Электровоз тянет вагоны с силой 300 кН. Сила сопротивления равна 170 кН. Вычислите равнодействующую этих сил. </vt:lpstr>
      <vt:lpstr>В гололедицу тротуары посыпают песком, при этом сила трения подошв обуви о лед...</vt:lpstr>
      <vt:lpstr>На сколько сантиметров растянется пружина жесткостью 100 Н/м под действием силы 20 Н?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Валентина</dc:creator>
  <cp:lastModifiedBy>Информатика_004</cp:lastModifiedBy>
  <cp:revision>22</cp:revision>
  <dcterms:created xsi:type="dcterms:W3CDTF">2012-11-04T16:23:00Z</dcterms:created>
  <dcterms:modified xsi:type="dcterms:W3CDTF">2021-03-10T15:21:22Z</dcterms:modified>
</cp:coreProperties>
</file>