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60" r:id="rId4"/>
    <p:sldId id="261" r:id="rId5"/>
  </p:sldIdLst>
  <p:sldSz cx="9144000" cy="6858000" type="screen4x3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76F7625-2151-4D48-8594-3A9835DB3BEE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1863AEE1-7EBC-4A95-B79E-2BA7F72E9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37f58b290c8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215370" cy="59055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77097" y="428604"/>
            <a:ext cx="6971716" cy="24929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 Тепловые явления»</a:t>
            </a:r>
          </a:p>
          <a:p>
            <a:pPr algn="ctr"/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 </a:t>
            </a: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учитель МБОУ « </a:t>
            </a: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Первомайская СОШ»</a:t>
            </a:r>
          </a:p>
          <a:p>
            <a:pPr algn="ctr"/>
            <a:r>
              <a:rPr lang="ru-RU" sz="2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Салтагириев</a:t>
            </a:r>
            <a:r>
              <a:rPr lang="ru-RU" sz="2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Имран</a:t>
            </a:r>
            <a:r>
              <a:rPr lang="ru-RU" sz="2400" b="1" cap="none" spc="5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Х-Э.</a:t>
            </a:r>
            <a:endParaRPr lang="ru-RU" sz="2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71875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2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5720" y="0"/>
            <a:ext cx="52864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Внутренняя энергия зависит 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857620" y="592933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скорости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857620" y="2214554"/>
            <a:ext cx="20717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температуры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358062" y="5929330"/>
            <a:ext cx="1785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357950" y="2285992"/>
            <a:ext cx="2428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положения тела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75" y="2643188"/>
            <a:ext cx="2714625" cy="35718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286512" y="2500306"/>
            <a:ext cx="25717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теплопроводностью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7358082" y="5715016"/>
            <a:ext cx="17859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излучением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643306" y="5715016"/>
            <a:ext cx="23574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всеми способами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929058" y="2500306"/>
            <a:ext cx="17859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конвекцией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85720" y="357166"/>
            <a:ext cx="69294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Энергия от Солнца к Земле передается: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85720" y="714356"/>
            <a:ext cx="58579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из этих материалов обладает наилучшей теплопроводностью?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6786578" y="271462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7358082" y="5500702"/>
            <a:ext cx="17859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3929058" y="271462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85720" y="1357298"/>
            <a:ext cx="62151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количество теплоты выделит 1 кг воды при остывании на 1градус?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6643702" y="2928934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2100 Дж/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кг°С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4000496" y="2928934"/>
            <a:ext cx="16430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4200 Дж/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кг°С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714744" y="5286388"/>
            <a:ext cx="1714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460Дж/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кг°С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143768" y="5286388"/>
            <a:ext cx="17145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1000Дж/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кг°С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76315"/>
          <a:stretch>
            <a:fillRect/>
          </a:stretch>
        </p:blipFill>
        <p:spPr bwMode="auto">
          <a:xfrm>
            <a:off x="714348" y="2643182"/>
            <a:ext cx="2714625" cy="857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285720" y="142852"/>
            <a:ext cx="6143668" cy="207170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714744" y="2214554"/>
            <a:ext cx="5214974" cy="407196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>
            <a:hlinkClick r:id="" action="ppaction://hlinkshowjump?jump=nextslide"/>
          </p:cNvPr>
          <p:cNvSpPr txBox="1"/>
          <p:nvPr/>
        </p:nvSpPr>
        <p:spPr>
          <a:xfrm>
            <a:off x="7643834" y="6500834"/>
            <a:ext cx="1500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2" name="Picture 2" descr="D:\Desktop\31528802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143248"/>
            <a:ext cx="3521508" cy="223361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8" grpId="0"/>
      <p:bldP spid="38" grpId="1"/>
      <p:bldP spid="40" grpId="0"/>
      <p:bldP spid="40" grpId="1"/>
      <p:bldP spid="41" grpId="0"/>
      <p:bldP spid="41" grpId="1"/>
      <p:bldP spid="42" grpId="0"/>
      <p:bldP spid="42" grpId="1"/>
      <p:bldP spid="45" grpId="0"/>
      <p:bldP spid="46" grpId="0"/>
      <p:bldP spid="47" grpId="0"/>
      <p:bldP spid="48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71875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2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85720" y="642918"/>
            <a:ext cx="60722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Переход газа в жидкость называется: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14744" y="5857892"/>
            <a:ext cx="21431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кристаллизацией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14744" y="2143116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конденсацией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429500" y="5857892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сублимацией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429520" y="2143116"/>
            <a:ext cx="15716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испарением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75" y="2643188"/>
            <a:ext cx="2714625" cy="35718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429520" y="2357430"/>
            <a:ext cx="1000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786182" y="5643578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алюминий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7429500" y="5643578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свинец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786182" y="235743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57158" y="1000108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Наибольшую удельную теплоту плавления имеет: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57158" y="1357298"/>
            <a:ext cx="75009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кипении температура жидкости: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86182" y="2500306"/>
            <a:ext cx="2214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увеличивается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7429500" y="2571744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меняется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429500" y="5429264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уменьшается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357158" y="1714488"/>
            <a:ext cx="7429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алюминиевой ложке можно расплавить: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786182" y="2786058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железо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7429500" y="521495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цинк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786182" y="521495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никель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7429500" y="2786058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76315"/>
          <a:stretch>
            <a:fillRect/>
          </a:stretch>
        </p:blipFill>
        <p:spPr bwMode="auto">
          <a:xfrm>
            <a:off x="714348" y="2643182"/>
            <a:ext cx="2714625" cy="857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285720" y="642918"/>
            <a:ext cx="7572428" cy="157163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714744" y="2214554"/>
            <a:ext cx="5214974" cy="4071966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>
            <a:hlinkClick r:id="" action="ppaction://hlinkshowjump?jump=nextslide"/>
          </p:cNvPr>
          <p:cNvSpPr txBox="1"/>
          <p:nvPr/>
        </p:nvSpPr>
        <p:spPr>
          <a:xfrm>
            <a:off x="7643834" y="6500834"/>
            <a:ext cx="1500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далее</a:t>
            </a:r>
            <a:endParaRPr lang="ru-RU" dirty="0"/>
          </a:p>
        </p:txBody>
      </p:sp>
      <p:pic>
        <p:nvPicPr>
          <p:cNvPr id="52" name="Picture 2" descr="D:\Desktop\beaker_boiling_hg_wh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497"/>
            <a:ext cx="2571768" cy="2608828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8" grpId="0"/>
      <p:bldP spid="38" grpId="1"/>
      <p:bldP spid="39" grpId="0"/>
      <p:bldP spid="39" grpId="1"/>
      <p:bldP spid="40" grpId="0"/>
      <p:bldP spid="40" grpId="1"/>
      <p:bldP spid="42" grpId="0"/>
      <p:bldP spid="42" grpId="1"/>
      <p:bldP spid="45" grpId="0"/>
      <p:bldP spid="46" grpId="0"/>
      <p:bldP spid="47" grpId="0"/>
      <p:bldP spid="48" grpId="0"/>
      <p:bldP spid="4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73026" b="659"/>
          <a:stretch>
            <a:fillRect/>
          </a:stretch>
        </p:blipFill>
        <p:spPr bwMode="auto">
          <a:xfrm>
            <a:off x="714375" y="5262563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71875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2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b="76315"/>
          <a:stretch>
            <a:fillRect/>
          </a:stretch>
        </p:blipFill>
        <p:spPr bwMode="auto">
          <a:xfrm>
            <a:off x="714375" y="264318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 t="24342" b="51974"/>
          <a:stretch>
            <a:fillRect/>
          </a:stretch>
        </p:blipFill>
        <p:spPr bwMode="auto">
          <a:xfrm>
            <a:off x="714375" y="3500438"/>
            <a:ext cx="2714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t="73026" b="659"/>
          <a:stretch>
            <a:fillRect/>
          </a:stretch>
        </p:blipFill>
        <p:spPr bwMode="auto">
          <a:xfrm>
            <a:off x="714375" y="5286375"/>
            <a:ext cx="27146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4282" y="0"/>
            <a:ext cx="85725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Какое устройство не относится к тепловым двигателям: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714744" y="5929330"/>
            <a:ext cx="2857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реактивный двигатель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14744" y="2285992"/>
            <a:ext cx="27860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генератор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858016" y="5929330"/>
            <a:ext cx="20717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паровая турбина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6929454" y="2285992"/>
            <a:ext cx="20002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75" y="2643188"/>
            <a:ext cx="2714625" cy="357187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6929454" y="2500306"/>
            <a:ext cx="2428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механической во внутреннюю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3643306" y="2500306"/>
            <a:ext cx="171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внутренней в механическую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6858016" y="5429264"/>
            <a:ext cx="25003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электрической во внутреннюю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714744" y="5429264"/>
            <a:ext cx="235745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внутренней в электрическую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14282" y="285728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тепловом двигателе происходит превращение энергии: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285720" y="571480"/>
            <a:ext cx="85725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ДВС образовавшиеся при сгорании топлива газы толкают поршень вниз. Этот цикл называется…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3714744" y="3000372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впуск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714744" y="5214950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рабочий цикл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7572396" y="3000372"/>
            <a:ext cx="11429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сжатие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>
            <a:grayscl/>
            <a:biLevel thresh="50000"/>
          </a:blip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 t="47368" b="26974"/>
          <a:stretch>
            <a:fillRect/>
          </a:stretch>
        </p:blipFill>
        <p:spPr bwMode="auto">
          <a:xfrm>
            <a:off x="714375" y="4357688"/>
            <a:ext cx="271462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214282" y="1214422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60% количества теплоты, полученной от нагревателя, передано окружающей среде. Это значит, что КПД двигателя равен: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3714744" y="3214686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60%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001024" y="5000636"/>
            <a:ext cx="7143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40%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3786182" y="5000636"/>
            <a:ext cx="17145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100%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8001024" y="3214686"/>
            <a:ext cx="7858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30%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76315"/>
          <a:stretch>
            <a:fillRect/>
          </a:stretch>
        </p:blipFill>
        <p:spPr bwMode="auto">
          <a:xfrm>
            <a:off x="714348" y="2643182"/>
            <a:ext cx="2714625" cy="857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3" name="Прямоугольник 52"/>
          <p:cNvSpPr/>
          <p:nvPr/>
        </p:nvSpPr>
        <p:spPr>
          <a:xfrm>
            <a:off x="285720" y="0"/>
            <a:ext cx="8643998" cy="235743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3714744" y="2357430"/>
            <a:ext cx="5214974" cy="392909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>
            <a:hlinkClick r:id="" action="ppaction://hlinkshowjump?jump=nextslide"/>
          </p:cNvPr>
          <p:cNvSpPr txBox="1"/>
          <p:nvPr/>
        </p:nvSpPr>
        <p:spPr>
          <a:xfrm>
            <a:off x="7643834" y="6500834"/>
            <a:ext cx="15001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3" action="ppaction://hlinksldjump"/>
              </a:rPr>
              <a:t>далее</a:t>
            </a:r>
            <a:endParaRPr lang="ru-RU" dirty="0"/>
          </a:p>
        </p:txBody>
      </p:sp>
      <p:pic>
        <p:nvPicPr>
          <p:cNvPr id="3074" name="Picture 2" descr="D:\Desktop\118d1e1c5ca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857496"/>
            <a:ext cx="1509712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5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4" fill="hold">
                      <p:stCondLst>
                        <p:cond delay="0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53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1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3" fill="hold">
                      <p:stCondLst>
                        <p:cond delay="0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19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0" fill="hold">
                      <p:stCondLst>
                        <p:cond delay="0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2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7" fill="hold">
                      <p:stCondLst>
                        <p:cond delay="0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47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8" fill="hold">
                      <p:stCondLst>
                        <p:cond delay="0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9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31" grpId="0"/>
      <p:bldP spid="31" grpId="1"/>
      <p:bldP spid="32" grpId="0"/>
      <p:bldP spid="32" grpId="1"/>
      <p:bldP spid="33" grpId="0"/>
      <p:bldP spid="33" grpId="1"/>
      <p:bldP spid="34" grpId="0"/>
      <p:bldP spid="34" grpId="1"/>
      <p:bldP spid="35" grpId="0"/>
      <p:bldP spid="35" grpId="1"/>
      <p:bldP spid="38" grpId="0"/>
      <p:bldP spid="38" grpId="1"/>
      <p:bldP spid="39" grpId="0"/>
      <p:bldP spid="39" grpId="1"/>
      <p:bldP spid="40" grpId="0"/>
      <p:bldP spid="40" grpId="1"/>
      <p:bldP spid="42" grpId="0"/>
      <p:bldP spid="42" grpId="1"/>
      <p:bldP spid="45" grpId="0"/>
      <p:bldP spid="46" grpId="0"/>
      <p:bldP spid="47" grpId="0"/>
      <p:bldP spid="48" grpId="0"/>
      <p:bldP spid="4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8f20dc13389f6f24c1da6dc79c2e81004821"/>
</p:tagLst>
</file>

<file path=ppt/theme/theme1.xml><?xml version="1.0" encoding="utf-8"?>
<a:theme xmlns:a="http://schemas.openxmlformats.org/drawingml/2006/main" name="Презентация1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Презентация17</Template>
  <TotalTime>211</TotalTime>
  <Words>191</Words>
  <Application>Microsoft Office PowerPoint</Application>
  <PresentationFormat>Экран (4:3)</PresentationFormat>
  <Paragraphs>63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Презентация17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АГПА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АГПА</dc:creator>
  <cp:lastModifiedBy>Информатика_004</cp:lastModifiedBy>
  <cp:revision>26</cp:revision>
  <dcterms:created xsi:type="dcterms:W3CDTF">2011-12-12T04:54:57Z</dcterms:created>
  <dcterms:modified xsi:type="dcterms:W3CDTF">2021-03-10T15:23:16Z</dcterms:modified>
</cp:coreProperties>
</file>